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4"/>
  </p:notesMasterIdLst>
  <p:sldIdLst>
    <p:sldId id="257" r:id="rId2"/>
    <p:sldId id="261" r:id="rId3"/>
    <p:sldId id="271" r:id="rId4"/>
    <p:sldId id="264" r:id="rId5"/>
    <p:sldId id="265" r:id="rId6"/>
    <p:sldId id="263" r:id="rId7"/>
    <p:sldId id="268" r:id="rId8"/>
    <p:sldId id="266" r:id="rId9"/>
    <p:sldId id="267" r:id="rId10"/>
    <p:sldId id="269" r:id="rId11"/>
    <p:sldId id="262" r:id="rId12"/>
    <p:sldId id="270" r:id="rId13"/>
  </p:sldIdLst>
  <p:sldSz cx="9144000" cy="6858000" type="screen4x3"/>
  <p:notesSz cx="6858000" cy="9144000"/>
  <p:defaultTextStyle>
    <a:defPPr>
      <a:defRPr lang="ru-RU"/>
    </a:defPPr>
    <a:lvl1pPr marL="0" algn="l" defTabSz="566059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1pPr>
    <a:lvl2pPr marL="566059" algn="l" defTabSz="566059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2pPr>
    <a:lvl3pPr marL="1132119" algn="l" defTabSz="566059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3pPr>
    <a:lvl4pPr marL="1698178" algn="l" defTabSz="566059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4pPr>
    <a:lvl5pPr marL="2264237" algn="l" defTabSz="566059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5pPr>
    <a:lvl6pPr marL="2830297" algn="l" defTabSz="566059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6pPr>
    <a:lvl7pPr marL="3396356" algn="l" defTabSz="566059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7pPr>
    <a:lvl8pPr marL="3962415" algn="l" defTabSz="566059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8pPr>
    <a:lvl9pPr marL="4528475" algn="l" defTabSz="566059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94" autoAdjust="0"/>
    <p:restoredTop sz="94687" autoAdjust="0"/>
  </p:normalViewPr>
  <p:slideViewPr>
    <p:cSldViewPr snapToGrid="0" snapToObjects="1">
      <p:cViewPr varScale="1">
        <p:scale>
          <a:sx n="113" d="100"/>
          <a:sy n="113" d="100"/>
        </p:scale>
        <p:origin x="-768" y="-216"/>
      </p:cViewPr>
      <p:guideLst>
        <p:guide orient="horz" pos="2161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notesMaster" Target="notesMasters/notesMaster1.xml"/><Relationship Id="rId15" Type="http://schemas.openxmlformats.org/officeDocument/2006/relationships/printerSettings" Target="printerSettings/printerSettings1.bin"/><Relationship Id="rId16" Type="http://schemas.openxmlformats.org/officeDocument/2006/relationships/presProps" Target="presProps.xml"/><Relationship Id="rId17" Type="http://schemas.openxmlformats.org/officeDocument/2006/relationships/viewProps" Target="viewProps.xml"/><Relationship Id="rId18" Type="http://schemas.openxmlformats.org/officeDocument/2006/relationships/theme" Target="theme/theme1.xml"/><Relationship Id="rId1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91F52D4-E54A-4342-94AD-2E4B146DB1C8}" type="datetimeFigureOut">
              <a:rPr lang="ru-RU" smtClean="0"/>
              <a:t>20.05.16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78E8E0F-37BB-CA46-86C1-20E786A5021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299486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566059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1pPr>
    <a:lvl2pPr marL="566059" algn="l" defTabSz="566059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2pPr>
    <a:lvl3pPr marL="1132119" algn="l" defTabSz="566059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3pPr>
    <a:lvl4pPr marL="1698178" algn="l" defTabSz="566059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4pPr>
    <a:lvl5pPr marL="2264237" algn="l" defTabSz="566059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5pPr>
    <a:lvl6pPr marL="2830297" algn="l" defTabSz="566059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6pPr>
    <a:lvl7pPr marL="3396356" algn="l" defTabSz="566059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7pPr>
    <a:lvl8pPr marL="3962415" algn="l" defTabSz="566059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8pPr>
    <a:lvl9pPr marL="4528475" algn="l" defTabSz="566059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3314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kumimoji="0" lang="ru-RU">
              <a:latin typeface="Calibri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Relationship Id="rId3" Type="http://schemas.openxmlformats.org/officeDocument/2006/relationships/image" Target="../media/image2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Титульный слайд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Изображение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-1" y="0"/>
            <a:ext cx="7827389" cy="1436736"/>
          </a:xfrm>
          <a:prstGeom prst="rect">
            <a:avLst/>
          </a:prstGeom>
        </p:spPr>
      </p:pic>
      <p:pic>
        <p:nvPicPr>
          <p:cNvPr id="4" name="Изображение 3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492603" y="802292"/>
            <a:ext cx="3563985" cy="459331"/>
          </a:xfrm>
          <a:prstGeom prst="rect">
            <a:avLst/>
          </a:prstGeom>
        </p:spPr>
      </p:pic>
      <p:pic>
        <p:nvPicPr>
          <p:cNvPr id="6" name="Изображение 5" descr="Logo AgroSoft без фран.png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" y="-3"/>
            <a:ext cx="3368668" cy="1473877"/>
          </a:xfrm>
          <a:prstGeom prst="rect">
            <a:avLst/>
          </a:prstGeom>
        </p:spPr>
      </p:pic>
      <p:pic>
        <p:nvPicPr>
          <p:cNvPr id="7" name="Изображение 4" descr="CR_logo.png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9331" y="2"/>
            <a:ext cx="2974669" cy="14367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48550633"/>
      </p:ext>
    </p:extLst>
  </p:cSld>
  <p:clrMapOvr>
    <a:masterClrMapping/>
  </p:clrMapOvr>
  <p:transition xmlns:p14="http://schemas.microsoft.com/office/powerpoint/2010/main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Титульный слайд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Изображение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-1" y="0"/>
            <a:ext cx="7827389" cy="1436736"/>
          </a:xfrm>
          <a:prstGeom prst="rect">
            <a:avLst/>
          </a:prstGeom>
        </p:spPr>
      </p:pic>
      <p:pic>
        <p:nvPicPr>
          <p:cNvPr id="4" name="Изображение 3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492603" y="802292"/>
            <a:ext cx="3563985" cy="4593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6031243"/>
      </p:ext>
    </p:extLst>
  </p:cSld>
  <p:clrMapOvr>
    <a:masterClrMapping/>
  </p:clrMapOvr>
  <p:transition xmlns:p14="http://schemas.microsoft.com/office/powerpoint/2010/main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Изображение 5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47331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 vert="horz" lIns="113212" tIns="56606" rIns="113212" bIns="56606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4"/>
          </a:xfrm>
          <a:prstGeom prst="rect">
            <a:avLst/>
          </a:prstGeom>
        </p:spPr>
        <p:txBody>
          <a:bodyPr vert="horz" lIns="113212" tIns="56606" rIns="113212" bIns="56606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 vert="horz" lIns="113212" tIns="56606" rIns="113212" bIns="56606" rtlCol="0" anchor="ctr"/>
          <a:lstStyle>
            <a:lvl1pPr algn="l">
              <a:defRPr sz="15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2BDFA8-45B2-4C40-B7B0-58CC19943C46}" type="datetimeFigureOut">
              <a:rPr lang="ru-RU" smtClean="0"/>
              <a:t>20.05.16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 vert="horz" lIns="113212" tIns="56606" rIns="113212" bIns="56606" rtlCol="0" anchor="ctr"/>
          <a:lstStyle>
            <a:lvl1pPr algn="ctr">
              <a:defRPr sz="15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 vert="horz" lIns="113212" tIns="56606" rIns="113212" bIns="56606" rtlCol="0" anchor="ctr"/>
          <a:lstStyle>
            <a:lvl1pPr algn="r">
              <a:defRPr sz="15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7FFFBB-9479-294A-A3BC-406E1711769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910927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64" r:id="rId2"/>
    <p:sldLayoutId id="2147483663" r:id="rId3"/>
  </p:sldLayoutIdLst>
  <p:txStyles>
    <p:titleStyle>
      <a:lvl1pPr algn="ctr" defTabSz="566059" rtl="0" eaLnBrk="1" latinLnBrk="0" hangingPunct="1">
        <a:spcBef>
          <a:spcPct val="0"/>
        </a:spcBef>
        <a:buNone/>
        <a:defRPr sz="5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24544" indent="-424544" algn="l" defTabSz="566059" rtl="0" eaLnBrk="1" latinLnBrk="0" hangingPunct="1">
        <a:spcBef>
          <a:spcPct val="20000"/>
        </a:spcBef>
        <a:buFont typeface="Arial"/>
        <a:buChar char="•"/>
        <a:defRPr sz="4000" kern="1200">
          <a:solidFill>
            <a:schemeClr val="tx1"/>
          </a:solidFill>
          <a:latin typeface="+mn-lt"/>
          <a:ea typeface="+mn-ea"/>
          <a:cs typeface="+mn-cs"/>
        </a:defRPr>
      </a:lvl1pPr>
      <a:lvl2pPr marL="919846" indent="-353787" algn="l" defTabSz="566059" rtl="0" eaLnBrk="1" latinLnBrk="0" hangingPunct="1">
        <a:spcBef>
          <a:spcPct val="20000"/>
        </a:spcBef>
        <a:buFont typeface="Arial"/>
        <a:buChar char="–"/>
        <a:defRPr sz="3500" kern="1200">
          <a:solidFill>
            <a:schemeClr val="tx1"/>
          </a:solidFill>
          <a:latin typeface="+mn-lt"/>
          <a:ea typeface="+mn-ea"/>
          <a:cs typeface="+mn-cs"/>
        </a:defRPr>
      </a:lvl2pPr>
      <a:lvl3pPr marL="1415148" indent="-283030" algn="l" defTabSz="566059" rtl="0" eaLnBrk="1" latinLnBrk="0" hangingPunct="1">
        <a:spcBef>
          <a:spcPct val="20000"/>
        </a:spcBef>
        <a:buFont typeface="Arial"/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3pPr>
      <a:lvl4pPr marL="1981208" indent="-283030" algn="l" defTabSz="566059" rtl="0" eaLnBrk="1" latinLnBrk="0" hangingPunct="1">
        <a:spcBef>
          <a:spcPct val="20000"/>
        </a:spcBef>
        <a:buFont typeface="Arial"/>
        <a:buChar char="–"/>
        <a:defRPr sz="2500" kern="1200">
          <a:solidFill>
            <a:schemeClr val="tx1"/>
          </a:solidFill>
          <a:latin typeface="+mn-lt"/>
          <a:ea typeface="+mn-ea"/>
          <a:cs typeface="+mn-cs"/>
        </a:defRPr>
      </a:lvl4pPr>
      <a:lvl5pPr marL="2547267" indent="-283030" algn="l" defTabSz="566059" rtl="0" eaLnBrk="1" latinLnBrk="0" hangingPunct="1">
        <a:spcBef>
          <a:spcPct val="20000"/>
        </a:spcBef>
        <a:buFont typeface="Arial"/>
        <a:buChar char="»"/>
        <a:defRPr sz="2500" kern="1200">
          <a:solidFill>
            <a:schemeClr val="tx1"/>
          </a:solidFill>
          <a:latin typeface="+mn-lt"/>
          <a:ea typeface="+mn-ea"/>
          <a:cs typeface="+mn-cs"/>
        </a:defRPr>
      </a:lvl5pPr>
      <a:lvl6pPr marL="3113326" indent="-283030" algn="l" defTabSz="566059" rtl="0" eaLnBrk="1" latinLnBrk="0" hangingPunct="1">
        <a:spcBef>
          <a:spcPct val="20000"/>
        </a:spcBef>
        <a:buFont typeface="Arial"/>
        <a:buChar char="•"/>
        <a:defRPr sz="2500" kern="1200">
          <a:solidFill>
            <a:schemeClr val="tx1"/>
          </a:solidFill>
          <a:latin typeface="+mn-lt"/>
          <a:ea typeface="+mn-ea"/>
          <a:cs typeface="+mn-cs"/>
        </a:defRPr>
      </a:lvl6pPr>
      <a:lvl7pPr marL="3679386" indent="-283030" algn="l" defTabSz="566059" rtl="0" eaLnBrk="1" latinLnBrk="0" hangingPunct="1">
        <a:spcBef>
          <a:spcPct val="20000"/>
        </a:spcBef>
        <a:buFont typeface="Arial"/>
        <a:buChar char="•"/>
        <a:defRPr sz="2500" kern="1200">
          <a:solidFill>
            <a:schemeClr val="tx1"/>
          </a:solidFill>
          <a:latin typeface="+mn-lt"/>
          <a:ea typeface="+mn-ea"/>
          <a:cs typeface="+mn-cs"/>
        </a:defRPr>
      </a:lvl7pPr>
      <a:lvl8pPr marL="4245445" indent="-283030" algn="l" defTabSz="566059" rtl="0" eaLnBrk="1" latinLnBrk="0" hangingPunct="1">
        <a:spcBef>
          <a:spcPct val="20000"/>
        </a:spcBef>
        <a:buFont typeface="Arial"/>
        <a:buChar char="•"/>
        <a:defRPr sz="2500" kern="1200">
          <a:solidFill>
            <a:schemeClr val="tx1"/>
          </a:solidFill>
          <a:latin typeface="+mn-lt"/>
          <a:ea typeface="+mn-ea"/>
          <a:cs typeface="+mn-cs"/>
        </a:defRPr>
      </a:lvl8pPr>
      <a:lvl9pPr marL="4811504" indent="-283030" algn="l" defTabSz="566059" rtl="0" eaLnBrk="1" latinLnBrk="0" hangingPunct="1">
        <a:spcBef>
          <a:spcPct val="20000"/>
        </a:spcBef>
        <a:buFont typeface="Arial"/>
        <a:buChar char="•"/>
        <a:defRPr sz="2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566059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566059" algn="l" defTabSz="566059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1132119" algn="l" defTabSz="566059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698178" algn="l" defTabSz="566059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2264237" algn="l" defTabSz="566059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5pPr>
      <a:lvl6pPr marL="2830297" algn="l" defTabSz="566059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396356" algn="l" defTabSz="566059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3962415" algn="l" defTabSz="566059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528475" algn="l" defTabSz="566059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4" Type="http://schemas.openxmlformats.org/officeDocument/2006/relationships/image" Target="../media/image14.png"/><Relationship Id="rId5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agrosoft.ru/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Текст 13"/>
          <p:cNvSpPr>
            <a:spLocks noGrp="1"/>
          </p:cNvSpPr>
          <p:nvPr>
            <p:ph type="body" idx="4294967295"/>
          </p:nvPr>
        </p:nvSpPr>
        <p:spPr>
          <a:xfrm>
            <a:off x="0" y="1711594"/>
            <a:ext cx="9144000" cy="1248812"/>
          </a:xfrm>
          <a:solidFill>
            <a:schemeClr val="accent6">
              <a:lumMod val="50000"/>
            </a:schemeClr>
          </a:solidFill>
        </p:spPr>
        <p:txBody>
          <a:bodyPr>
            <a:normAutofit/>
          </a:bodyPr>
          <a:lstStyle/>
          <a:p>
            <a:pPr marL="0" indent="0" algn="ctr">
              <a:buNone/>
              <a:defRPr/>
            </a:pPr>
            <a:r>
              <a:rPr lang="ru-RU" sz="5000" b="1" dirty="0">
                <a:solidFill>
                  <a:schemeClr val="bg1"/>
                </a:solidFill>
                <a:latin typeface="Arial Black"/>
                <a:cs typeface="Arial Black"/>
              </a:rPr>
              <a:t>«</a:t>
            </a:r>
            <a:r>
              <a:rPr lang="ru-RU" sz="5000" b="1" dirty="0" err="1">
                <a:solidFill>
                  <a:schemeClr val="bg1"/>
                </a:solidFill>
                <a:latin typeface="Arial Black"/>
                <a:cs typeface="Arial Black"/>
              </a:rPr>
              <a:t>Агрософт:Весовая</a:t>
            </a:r>
            <a:r>
              <a:rPr lang="ru-RU" sz="5000" b="1" dirty="0">
                <a:solidFill>
                  <a:schemeClr val="bg1"/>
                </a:solidFill>
                <a:latin typeface="Arial Black"/>
                <a:cs typeface="Arial Black"/>
              </a:rPr>
              <a:t>»</a:t>
            </a:r>
            <a:endParaRPr lang="ru-RU" sz="5000" dirty="0">
              <a:solidFill>
                <a:schemeClr val="bg1"/>
              </a:solidFill>
              <a:latin typeface="Arial Black"/>
              <a:cs typeface="Arial Black"/>
            </a:endParaRPr>
          </a:p>
        </p:txBody>
      </p:sp>
      <p:pic>
        <p:nvPicPr>
          <p:cNvPr id="12290" name="Изображение 3" descr="Логотип Весовая 2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2586" y="3720639"/>
            <a:ext cx="2147029" cy="2030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0" y="3631621"/>
            <a:ext cx="6750512" cy="1807089"/>
          </a:xfrm>
          <a:prstGeom prst="rect">
            <a:avLst/>
          </a:prstGeom>
          <a:noFill/>
        </p:spPr>
        <p:txBody>
          <a:bodyPr wrap="square" lIns="113212" tIns="56606" rIns="113212" bIns="56606" rtlCol="0">
            <a:spAutoFit/>
          </a:bodyPr>
          <a:lstStyle/>
          <a:p>
            <a:r>
              <a:rPr lang="ru-RU" sz="3500" b="1" dirty="0">
                <a:solidFill>
                  <a:srgbClr val="9A0000"/>
                </a:solidFill>
                <a:latin typeface="Arial Black"/>
                <a:cs typeface="Arial Black"/>
              </a:rPr>
              <a:t>Разработано </a:t>
            </a:r>
          </a:p>
          <a:p>
            <a:r>
              <a:rPr lang="ru-RU" sz="3500" b="1" dirty="0">
                <a:solidFill>
                  <a:srgbClr val="9A0000"/>
                </a:solidFill>
                <a:latin typeface="Arial Black"/>
                <a:cs typeface="Arial Black"/>
              </a:rPr>
              <a:t>для агропредприятий</a:t>
            </a:r>
          </a:p>
          <a:p>
            <a:r>
              <a:rPr lang="ru-RU" sz="2000" b="1" dirty="0">
                <a:solidFill>
                  <a:srgbClr val="9A0000"/>
                </a:solidFill>
                <a:latin typeface="Arial Black"/>
                <a:cs typeface="Arial Black"/>
              </a:rPr>
              <a:t>с учетом особенностей сельскохозяйственного производства </a:t>
            </a:r>
          </a:p>
        </p:txBody>
      </p:sp>
    </p:spTree>
    <p:extLst>
      <p:ext uri="{BB962C8B-B14F-4D97-AF65-F5344CB8AC3E}">
        <p14:creationId xmlns:p14="http://schemas.microsoft.com/office/powerpoint/2010/main" val="1041383416"/>
      </p:ext>
    </p:extLst>
  </p:cSld>
  <p:clrMapOvr>
    <a:masterClrMapping/>
  </p:clrMapOvr>
  <p:transition xmlns:p14="http://schemas.microsoft.com/office/powerpoint/2010/main" advTm="9547"/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Изображение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94153"/>
            <a:ext cx="9144000" cy="5863848"/>
          </a:xfrm>
          <a:prstGeom prst="rect">
            <a:avLst/>
          </a:prstGeom>
        </p:spPr>
      </p:pic>
      <p:sp>
        <p:nvSpPr>
          <p:cNvPr id="3" name="Текст 13"/>
          <p:cNvSpPr txBox="1">
            <a:spLocks/>
          </p:cNvSpPr>
          <p:nvPr/>
        </p:nvSpPr>
        <p:spPr>
          <a:xfrm>
            <a:off x="0" y="0"/>
            <a:ext cx="9144000" cy="966133"/>
          </a:xfrm>
          <a:prstGeom prst="rect">
            <a:avLst/>
          </a:prstGeom>
          <a:solidFill>
            <a:schemeClr val="accent6">
              <a:lumMod val="50000"/>
            </a:schemeClr>
          </a:solidFill>
        </p:spPr>
        <p:txBody>
          <a:bodyPr vert="horz" lIns="113212" tIns="56606" rIns="113212" bIns="56606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  <a:defRPr/>
            </a:pPr>
            <a:r>
              <a:rPr lang="ru-RU" sz="5000" b="1" dirty="0">
                <a:solidFill>
                  <a:schemeClr val="bg1"/>
                </a:solidFill>
                <a:latin typeface="Arial Black"/>
                <a:cs typeface="Arial Black"/>
              </a:rPr>
              <a:t>«</a:t>
            </a:r>
            <a:r>
              <a:rPr lang="ru-RU" sz="5000" b="1" dirty="0" err="1">
                <a:solidFill>
                  <a:schemeClr val="bg1"/>
                </a:solidFill>
                <a:latin typeface="Arial Black"/>
                <a:cs typeface="Arial Black"/>
              </a:rPr>
              <a:t>Агрософт:Весовая</a:t>
            </a:r>
            <a:r>
              <a:rPr lang="ru-RU" sz="5000" b="1" dirty="0">
                <a:solidFill>
                  <a:schemeClr val="bg1"/>
                </a:solidFill>
                <a:latin typeface="Arial Black"/>
                <a:cs typeface="Arial Black"/>
              </a:rPr>
              <a:t>»</a:t>
            </a:r>
            <a:endParaRPr lang="ru-RU" sz="5000" dirty="0">
              <a:solidFill>
                <a:schemeClr val="bg1"/>
              </a:solidFill>
              <a:latin typeface="Arial Black"/>
              <a:cs typeface="Arial Black"/>
            </a:endParaRPr>
          </a:p>
        </p:txBody>
      </p:sp>
    </p:spTree>
    <p:extLst>
      <p:ext uri="{BB962C8B-B14F-4D97-AF65-F5344CB8AC3E}">
        <p14:creationId xmlns:p14="http://schemas.microsoft.com/office/powerpoint/2010/main" val="3955695098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"/>
          <p:cNvGrpSpPr/>
          <p:nvPr/>
        </p:nvGrpSpPr>
        <p:grpSpPr>
          <a:xfrm>
            <a:off x="84200" y="1387533"/>
            <a:ext cx="9059800" cy="4920551"/>
            <a:chOff x="-1" y="6468024"/>
            <a:chExt cx="6858001" cy="3303286"/>
          </a:xfrm>
        </p:grpSpPr>
        <p:pic>
          <p:nvPicPr>
            <p:cNvPr id="3" name="Изображение 1" descr="Логотип Весовая 2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52385" y="6468024"/>
              <a:ext cx="914067" cy="9140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" name="Изображение 2" descr="Логотип Комплексный учёт сельхозпредприятия.p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60216" y="7043649"/>
              <a:ext cx="930390" cy="9303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" name="Изображение 3" descr="Логотип спутникового мониторинга.png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52385" y="8672849"/>
              <a:ext cx="930389" cy="9294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" name="Изображение 4" descr="БСХП.psd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24231" y="7043649"/>
              <a:ext cx="938071" cy="9380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" name="TextBox 5"/>
            <p:cNvSpPr txBox="1">
              <a:spLocks noChangeArrowheads="1"/>
            </p:cNvSpPr>
            <p:nvPr/>
          </p:nvSpPr>
          <p:spPr bwMode="auto">
            <a:xfrm>
              <a:off x="-1" y="7994712"/>
              <a:ext cx="2374097" cy="5268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 kumimoji="1"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Arial" charset="0"/>
                  <a:ea typeface="Arial" charset="0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Arial" charset="0"/>
                  <a:ea typeface="Arial" charset="0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Arial" charset="0"/>
                  <a:ea typeface="Arial" charset="0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Arial" charset="0"/>
                  <a:ea typeface="Arial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charset="0"/>
                  <a:ea typeface="Arial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charset="0"/>
                  <a:ea typeface="Arial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charset="0"/>
                  <a:ea typeface="Arial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charset="0"/>
                  <a:ea typeface="Arial" charset="0"/>
                </a:defRPr>
              </a:lvl9pPr>
            </a:lstStyle>
            <a:p>
              <a:pPr algn="ctr"/>
              <a:r>
                <a:rPr lang="ru-RU" sz="1500" b="1" dirty="0">
                  <a:solidFill>
                    <a:srgbClr val="FF0000"/>
                  </a:solidFill>
                  <a:latin typeface="Arial Black"/>
                  <a:ea typeface="+mn-ea"/>
                  <a:cs typeface="Arial Black"/>
                </a:rPr>
                <a:t>1С:Коплексный учет сельскохозяйственного предприятия</a:t>
              </a:r>
            </a:p>
          </p:txBody>
        </p:sp>
        <p:sp>
          <p:nvSpPr>
            <p:cNvPr id="8" name="TextBox 6"/>
            <p:cNvSpPr txBox="1">
              <a:spLocks noChangeArrowheads="1"/>
            </p:cNvSpPr>
            <p:nvPr/>
          </p:nvSpPr>
          <p:spPr bwMode="auto">
            <a:xfrm>
              <a:off x="4546142" y="8023966"/>
              <a:ext cx="2311858" cy="5268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 kumimoji="1"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Arial" charset="0"/>
                  <a:ea typeface="Arial" charset="0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Arial" charset="0"/>
                  <a:ea typeface="Arial" charset="0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Arial" charset="0"/>
                  <a:ea typeface="Arial" charset="0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Arial" charset="0"/>
                  <a:ea typeface="Arial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charset="0"/>
                  <a:ea typeface="Arial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charset="0"/>
                  <a:ea typeface="Arial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charset="0"/>
                  <a:ea typeface="Arial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charset="0"/>
                  <a:ea typeface="Arial" charset="0"/>
                </a:defRPr>
              </a:lvl9pPr>
            </a:lstStyle>
            <a:p>
              <a:pPr algn="ctr"/>
              <a:r>
                <a:rPr lang="ru-RU" sz="1500" b="1" dirty="0">
                  <a:solidFill>
                    <a:srgbClr val="FF0000"/>
                  </a:solidFill>
                  <a:latin typeface="Arial Black"/>
                  <a:ea typeface="+mn-ea"/>
                  <a:cs typeface="Arial Black"/>
                </a:rPr>
                <a:t>1С:Бухгалтерия сельскохозяйственного предприятия</a:t>
              </a:r>
            </a:p>
          </p:txBody>
        </p:sp>
        <p:sp>
          <p:nvSpPr>
            <p:cNvPr id="9" name="TextBox 7"/>
            <p:cNvSpPr txBox="1">
              <a:spLocks noChangeArrowheads="1"/>
            </p:cNvSpPr>
            <p:nvPr/>
          </p:nvSpPr>
          <p:spPr bwMode="auto">
            <a:xfrm>
              <a:off x="2192194" y="9554361"/>
              <a:ext cx="2676269" cy="2169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 kumimoji="1"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Arial" charset="0"/>
                  <a:ea typeface="Arial" charset="0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Arial" charset="0"/>
                  <a:ea typeface="Arial" charset="0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Arial" charset="0"/>
                  <a:ea typeface="Arial" charset="0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Arial" charset="0"/>
                  <a:ea typeface="Arial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charset="0"/>
                  <a:ea typeface="Arial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charset="0"/>
                  <a:ea typeface="Arial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charset="0"/>
                  <a:ea typeface="Arial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charset="0"/>
                  <a:ea typeface="Arial" charset="0"/>
                </a:defRPr>
              </a:lvl9pPr>
            </a:lstStyle>
            <a:p>
              <a:pPr algn="ctr"/>
              <a:r>
                <a:rPr lang="ru-RU" sz="1500" b="1" dirty="0">
                  <a:solidFill>
                    <a:srgbClr val="FF0000"/>
                  </a:solidFill>
                  <a:latin typeface="Arial Black"/>
                  <a:ea typeface="+mn-ea"/>
                  <a:cs typeface="Arial Black"/>
                </a:rPr>
                <a:t>1С:Спутниковый мониторинг</a:t>
              </a:r>
            </a:p>
          </p:txBody>
        </p:sp>
        <p:sp>
          <p:nvSpPr>
            <p:cNvPr id="10" name="TextBox 7"/>
            <p:cNvSpPr txBox="1">
              <a:spLocks noChangeArrowheads="1"/>
            </p:cNvSpPr>
            <p:nvPr/>
          </p:nvSpPr>
          <p:spPr bwMode="auto">
            <a:xfrm>
              <a:off x="2253390" y="7334360"/>
              <a:ext cx="2473612" cy="2686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 kumimoji="1"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Arial" charset="0"/>
                  <a:ea typeface="Arial" charset="0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Arial" charset="0"/>
                  <a:ea typeface="Arial" charset="0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Arial" charset="0"/>
                  <a:ea typeface="Arial" charset="0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Arial" charset="0"/>
                  <a:ea typeface="Arial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charset="0"/>
                  <a:ea typeface="Arial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charset="0"/>
                  <a:ea typeface="Arial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charset="0"/>
                  <a:ea typeface="Arial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charset="0"/>
                  <a:ea typeface="Arial" charset="0"/>
                </a:defRPr>
              </a:lvl9pPr>
            </a:lstStyle>
            <a:p>
              <a:r>
                <a:rPr lang="ru-RU" sz="2000" b="1" dirty="0" err="1">
                  <a:solidFill>
                    <a:srgbClr val="FF0000"/>
                  </a:solidFill>
                  <a:latin typeface="Arial Black"/>
                  <a:ea typeface="+mn-ea"/>
                  <a:cs typeface="Arial Black"/>
                </a:rPr>
                <a:t>Агрософт:Весовая</a:t>
              </a:r>
              <a:endParaRPr lang="ru-RU" sz="2000" b="1" dirty="0">
                <a:solidFill>
                  <a:srgbClr val="FF0000"/>
                </a:solidFill>
                <a:latin typeface="Arial Black"/>
                <a:ea typeface="+mn-ea"/>
                <a:cs typeface="Arial Black"/>
              </a:endParaRPr>
            </a:p>
          </p:txBody>
        </p:sp>
        <p:cxnSp>
          <p:nvCxnSpPr>
            <p:cNvPr id="11" name="Прямая со стрелкой 10"/>
            <p:cNvCxnSpPr/>
            <p:nvPr/>
          </p:nvCxnSpPr>
          <p:spPr>
            <a:xfrm flipH="1">
              <a:off x="1744143" y="7043649"/>
              <a:ext cx="764975" cy="454231"/>
            </a:xfrm>
            <a:prstGeom prst="straightConnector1">
              <a:avLst/>
            </a:prstGeom>
            <a:ln>
              <a:solidFill>
                <a:srgbClr val="FF0000"/>
              </a:solidFill>
              <a:headEnd type="arrow"/>
              <a:tailEnd type="arrow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2" name="Прямая со стрелкой 11"/>
            <p:cNvCxnSpPr/>
            <p:nvPr/>
          </p:nvCxnSpPr>
          <p:spPr>
            <a:xfrm flipH="1">
              <a:off x="3417580" y="7781738"/>
              <a:ext cx="8914" cy="753393"/>
            </a:xfrm>
            <a:prstGeom prst="straightConnector1">
              <a:avLst/>
            </a:prstGeom>
            <a:ln>
              <a:solidFill>
                <a:srgbClr val="FF0000"/>
              </a:solidFill>
              <a:headEnd type="arrow"/>
              <a:tailEnd type="arrow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3" name="Прямая со стрелкой 12"/>
            <p:cNvCxnSpPr/>
            <p:nvPr/>
          </p:nvCxnSpPr>
          <p:spPr>
            <a:xfrm>
              <a:off x="4241734" y="7089555"/>
              <a:ext cx="831047" cy="454231"/>
            </a:xfrm>
            <a:prstGeom prst="straightConnector1">
              <a:avLst/>
            </a:prstGeom>
            <a:ln>
              <a:solidFill>
                <a:srgbClr val="FF0000"/>
              </a:solidFill>
              <a:headEnd type="arrow"/>
              <a:tailEnd type="arrow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4" name="TextBox 13"/>
          <p:cNvSpPr txBox="1"/>
          <p:nvPr/>
        </p:nvSpPr>
        <p:spPr>
          <a:xfrm>
            <a:off x="12420" y="-13976"/>
            <a:ext cx="9131581" cy="452872"/>
          </a:xfrm>
          <a:prstGeom prst="rect">
            <a:avLst/>
          </a:prstGeom>
          <a:noFill/>
        </p:spPr>
        <p:txBody>
          <a:bodyPr wrap="square" lIns="113212" tIns="56606" rIns="113212" bIns="56606" rtlCol="0">
            <a:spAutoFit/>
          </a:bodyPr>
          <a:lstStyle/>
          <a:p>
            <a:pPr algn="ctr"/>
            <a:r>
              <a:rPr kumimoji="1" lang="ru-RU" b="1" dirty="0" smtClean="0">
                <a:solidFill>
                  <a:srgbClr val="9A0000"/>
                </a:solidFill>
                <a:latin typeface="Arial Black"/>
                <a:cs typeface="Arial Black"/>
              </a:rPr>
              <a:t>Все готово для работы с вашей программой</a:t>
            </a:r>
            <a:endParaRPr kumimoji="1" lang="ru-RU" b="1" dirty="0">
              <a:solidFill>
                <a:srgbClr val="9A0000"/>
              </a:solidFill>
              <a:latin typeface="Arial Black"/>
              <a:cs typeface="Arial Black"/>
            </a:endParaRPr>
          </a:p>
        </p:txBody>
      </p:sp>
    </p:spTree>
    <p:extLst>
      <p:ext uri="{BB962C8B-B14F-4D97-AF65-F5344CB8AC3E}">
        <p14:creationId xmlns:p14="http://schemas.microsoft.com/office/powerpoint/2010/main" val="1878434513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5"/>
          <p:cNvSpPr txBox="1">
            <a:spLocks noChangeArrowheads="1"/>
          </p:cNvSpPr>
          <p:nvPr/>
        </p:nvSpPr>
        <p:spPr bwMode="auto">
          <a:xfrm>
            <a:off x="0" y="174844"/>
            <a:ext cx="9144000" cy="5115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13212" tIns="56606" rIns="113212" bIns="56606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</a:defRPr>
            </a:lvl9pPr>
          </a:lstStyle>
          <a:p>
            <a:pPr algn="ctr" eaLnBrk="1" hangingPunct="1"/>
            <a:r>
              <a:rPr lang="ru-RU" sz="3500" b="1" dirty="0">
                <a:solidFill>
                  <a:srgbClr val="9A0000"/>
                </a:solidFill>
                <a:latin typeface="Arial Black"/>
                <a:ea typeface="+mn-ea"/>
                <a:cs typeface="Arial Black"/>
              </a:rPr>
              <a:t>Все интересующие вопросы по представленным конфигурациям вы можете задать на сайте </a:t>
            </a:r>
            <a:r>
              <a:rPr lang="en-US" sz="4000" dirty="0">
                <a:latin typeface="Times New Roman" charset="0"/>
                <a:cs typeface="Times New Roman" charset="0"/>
                <a:hlinkClick r:id="rId2"/>
              </a:rPr>
              <a:t>http://</a:t>
            </a:r>
            <a:r>
              <a:rPr lang="en-US" sz="4000" dirty="0">
                <a:latin typeface="Times New Roman" charset="0"/>
                <a:cs typeface="Times New Roman" charset="0"/>
                <a:hlinkClick r:id="rId2"/>
              </a:rPr>
              <a:t>www.agrosoft.ru</a:t>
            </a:r>
            <a:r>
              <a:rPr lang="ru-RU" sz="4000" dirty="0">
                <a:latin typeface="Times New Roman" charset="0"/>
                <a:cs typeface="Times New Roman" charset="0"/>
              </a:rPr>
              <a:t> </a:t>
            </a:r>
            <a:r>
              <a:rPr lang="ru-RU" sz="3500" b="1" dirty="0">
                <a:solidFill>
                  <a:srgbClr val="9A0000"/>
                </a:solidFill>
                <a:latin typeface="Arial Black"/>
                <a:ea typeface="+mn-ea"/>
                <a:cs typeface="Arial Black"/>
              </a:rPr>
              <a:t>в разделе «</a:t>
            </a:r>
            <a:r>
              <a:rPr lang="ru-RU" sz="3500" b="1" dirty="0" err="1">
                <a:solidFill>
                  <a:srgbClr val="9A0000"/>
                </a:solidFill>
                <a:latin typeface="Arial Black"/>
                <a:ea typeface="+mn-ea"/>
                <a:cs typeface="Arial Black"/>
              </a:rPr>
              <a:t>Техподержка</a:t>
            </a:r>
            <a:r>
              <a:rPr lang="ru-RU" sz="3500" b="1" dirty="0">
                <a:solidFill>
                  <a:srgbClr val="9A0000"/>
                </a:solidFill>
                <a:latin typeface="Arial Black"/>
                <a:ea typeface="+mn-ea"/>
                <a:cs typeface="Arial Black"/>
              </a:rPr>
              <a:t>» - «Форум» </a:t>
            </a:r>
            <a:endParaRPr lang="ru-RU" sz="3500" b="1" dirty="0">
              <a:solidFill>
                <a:srgbClr val="9A0000"/>
              </a:solidFill>
              <a:latin typeface="Arial Black"/>
              <a:ea typeface="+mn-ea"/>
              <a:cs typeface="Arial Black"/>
            </a:endParaRPr>
          </a:p>
          <a:p>
            <a:pPr algn="ctr" eaLnBrk="1" hangingPunct="1"/>
            <a:r>
              <a:rPr lang="ru-RU" sz="3500" b="1" dirty="0">
                <a:solidFill>
                  <a:srgbClr val="9A0000"/>
                </a:solidFill>
                <a:latin typeface="Arial Black"/>
                <a:ea typeface="+mn-ea"/>
                <a:cs typeface="Arial Black"/>
              </a:rPr>
              <a:t>или по телефонам:</a:t>
            </a:r>
          </a:p>
          <a:p>
            <a:pPr algn="ctr" eaLnBrk="1" hangingPunct="1"/>
            <a:r>
              <a:rPr lang="ru-RU" sz="3500" b="1" dirty="0">
                <a:solidFill>
                  <a:srgbClr val="9A0000"/>
                </a:solidFill>
                <a:latin typeface="Arial Black"/>
                <a:ea typeface="+mn-ea"/>
                <a:cs typeface="Arial Black"/>
              </a:rPr>
              <a:t>+7(</a:t>
            </a:r>
            <a:r>
              <a:rPr lang="en-US" sz="3500" b="1" dirty="0">
                <a:solidFill>
                  <a:srgbClr val="9A0000"/>
                </a:solidFill>
                <a:latin typeface="Arial Black"/>
                <a:ea typeface="+mn-ea"/>
                <a:cs typeface="Arial Black"/>
              </a:rPr>
              <a:t>495</a:t>
            </a:r>
            <a:r>
              <a:rPr lang="ru-RU" sz="3500" b="1" dirty="0">
                <a:solidFill>
                  <a:srgbClr val="9A0000"/>
                </a:solidFill>
                <a:latin typeface="Arial Black"/>
                <a:ea typeface="+mn-ea"/>
                <a:cs typeface="Arial Black"/>
              </a:rPr>
              <a:t>) </a:t>
            </a:r>
            <a:r>
              <a:rPr lang="en-US" sz="3500" b="1" dirty="0">
                <a:solidFill>
                  <a:srgbClr val="9A0000"/>
                </a:solidFill>
                <a:latin typeface="Arial Black"/>
                <a:ea typeface="+mn-ea"/>
                <a:cs typeface="Arial Black"/>
              </a:rPr>
              <a:t>215-51-74</a:t>
            </a:r>
            <a:endParaRPr lang="ru-RU" sz="3500" b="1" dirty="0">
              <a:solidFill>
                <a:srgbClr val="9A0000"/>
              </a:solidFill>
              <a:latin typeface="Arial Black"/>
              <a:ea typeface="+mn-ea"/>
              <a:cs typeface="Arial Black"/>
            </a:endParaRPr>
          </a:p>
          <a:p>
            <a:pPr algn="ctr" eaLnBrk="1" hangingPunct="1"/>
            <a:r>
              <a:rPr lang="ru-RU" sz="3500" b="1" dirty="0">
                <a:solidFill>
                  <a:srgbClr val="9A0000"/>
                </a:solidFill>
                <a:latin typeface="Arial Black"/>
                <a:ea typeface="+mn-ea"/>
                <a:cs typeface="Arial Black"/>
              </a:rPr>
              <a:t>+7(861) 647-97-51</a:t>
            </a:r>
          </a:p>
          <a:p>
            <a:pPr algn="ctr" eaLnBrk="1" hangingPunct="1"/>
            <a:r>
              <a:rPr lang="ru-RU" sz="4000" dirty="0">
                <a:latin typeface="Times New Roman" charset="0"/>
                <a:cs typeface="Times New Roman" charset="0"/>
              </a:rPr>
              <a:t> </a:t>
            </a:r>
            <a:endParaRPr lang="ru-RU" sz="4000" dirty="0">
              <a:latin typeface="Times New Roman" charset="0"/>
              <a:cs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2637072"/>
      </p:ext>
    </p:extLst>
  </p:cSld>
  <p:clrMapOvr>
    <a:masterClrMapping/>
  </p:clrMapOvr>
  <p:transition xmlns:p14="http://schemas.microsoft.com/office/powerpoint/2010/main"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 txBox="1">
            <a:spLocks/>
          </p:cNvSpPr>
          <p:nvPr/>
        </p:nvSpPr>
        <p:spPr bwMode="auto">
          <a:xfrm>
            <a:off x="0" y="966133"/>
            <a:ext cx="9144000" cy="58918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3212" tIns="56606" rIns="113212" bIns="56606"/>
          <a:lstStyle>
            <a:lvl1pPr marL="342900" indent="-342900"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9pPr>
          </a:lstStyle>
          <a:p>
            <a:pPr marL="0" indent="0" eaLnBrk="0" hangingPunct="0">
              <a:spcBef>
                <a:spcPct val="20000"/>
              </a:spcBef>
            </a:pPr>
            <a:r>
              <a:rPr lang="ru-RU" sz="2200" b="1" dirty="0">
                <a:solidFill>
                  <a:srgbClr val="9A0000"/>
                </a:solidFill>
                <a:latin typeface="Arial Black"/>
                <a:ea typeface="+mn-ea"/>
                <a:cs typeface="Arial Black"/>
              </a:rPr>
              <a:t>Возможности программы:</a:t>
            </a:r>
          </a:p>
          <a:p>
            <a:pPr eaLnBrk="0" hangingPunct="0">
              <a:spcBef>
                <a:spcPct val="20000"/>
              </a:spcBef>
              <a:buFont typeface="Wingdings" charset="0"/>
              <a:buChar char="v"/>
            </a:pPr>
            <a:r>
              <a:rPr lang="ru-RU" sz="1700" b="1" dirty="0">
                <a:solidFill>
                  <a:srgbClr val="9A0000"/>
                </a:solidFill>
                <a:latin typeface="Arial Black"/>
                <a:cs typeface="Arial Black"/>
              </a:rPr>
              <a:t>Получение </a:t>
            </a:r>
            <a:r>
              <a:rPr lang="ru-RU" sz="1700" b="1" dirty="0">
                <a:solidFill>
                  <a:srgbClr val="9A0000"/>
                </a:solidFill>
                <a:latin typeface="Arial Black"/>
                <a:cs typeface="Arial Black"/>
              </a:rPr>
              <a:t>веса с различных весовых </a:t>
            </a:r>
            <a:r>
              <a:rPr lang="ru-RU" sz="1700" b="1" dirty="0">
                <a:solidFill>
                  <a:srgbClr val="9A0000"/>
                </a:solidFill>
                <a:latin typeface="Arial Black"/>
                <a:cs typeface="Arial Black"/>
              </a:rPr>
              <a:t>терминалов</a:t>
            </a:r>
          </a:p>
          <a:p>
            <a:r>
              <a:rPr lang="ru-RU" sz="1700" b="1" dirty="0">
                <a:solidFill>
                  <a:srgbClr val="9A0000"/>
                </a:solidFill>
                <a:latin typeface="Arial Black"/>
                <a:cs typeface="Arial Black"/>
              </a:rPr>
              <a:t>	</a:t>
            </a:r>
            <a:r>
              <a:rPr lang="en-US" sz="1700" b="1" dirty="0">
                <a:solidFill>
                  <a:srgbClr val="9A0000"/>
                </a:solidFill>
                <a:latin typeface="Arial Black"/>
                <a:cs typeface="Arial Black"/>
              </a:rPr>
              <a:t>CAS CI</a:t>
            </a:r>
            <a:r>
              <a:rPr lang="ru-RU" sz="1700" b="1" dirty="0">
                <a:solidFill>
                  <a:srgbClr val="9A0000"/>
                </a:solidFill>
                <a:latin typeface="Arial Black"/>
                <a:cs typeface="Arial Black"/>
              </a:rPr>
              <a:t>, </a:t>
            </a:r>
            <a:r>
              <a:rPr lang="es-ES_tradnl" sz="1700" b="1" dirty="0" err="1">
                <a:solidFill>
                  <a:srgbClr val="9A0000"/>
                </a:solidFill>
                <a:latin typeface="Arial Black"/>
                <a:cs typeface="Arial Black"/>
              </a:rPr>
              <a:t>Vishay</a:t>
            </a:r>
            <a:r>
              <a:rPr lang="ru-RU" sz="1700" b="1" dirty="0">
                <a:solidFill>
                  <a:srgbClr val="9A0000"/>
                </a:solidFill>
                <a:latin typeface="Arial Black"/>
                <a:cs typeface="Arial Black"/>
              </a:rPr>
              <a:t>,</a:t>
            </a:r>
            <a:r>
              <a:rPr lang="es-ES_tradnl" sz="1700" b="1" dirty="0">
                <a:solidFill>
                  <a:srgbClr val="9A0000"/>
                </a:solidFill>
                <a:latin typeface="Arial Black"/>
                <a:cs typeface="Arial Black"/>
              </a:rPr>
              <a:t> </a:t>
            </a:r>
            <a:r>
              <a:rPr lang="is-IS" sz="1700" b="1" dirty="0">
                <a:solidFill>
                  <a:srgbClr val="9A0000"/>
                </a:solidFill>
                <a:latin typeface="Arial Black"/>
                <a:cs typeface="Arial Black"/>
              </a:rPr>
              <a:t>НАИС</a:t>
            </a:r>
            <a:r>
              <a:rPr lang="ru-RU" sz="1700" b="1" dirty="0">
                <a:solidFill>
                  <a:srgbClr val="9A0000"/>
                </a:solidFill>
                <a:latin typeface="Arial Black"/>
                <a:cs typeface="Arial Black"/>
              </a:rPr>
              <a:t>,</a:t>
            </a:r>
            <a:r>
              <a:rPr lang="is-IS" sz="1700" b="1" dirty="0">
                <a:solidFill>
                  <a:srgbClr val="9A0000"/>
                </a:solidFill>
                <a:latin typeface="Arial Black"/>
                <a:cs typeface="Arial Black"/>
              </a:rPr>
              <a:t> </a:t>
            </a:r>
            <a:r>
              <a:rPr lang="uk-UA" sz="1700" b="1" dirty="0">
                <a:solidFill>
                  <a:srgbClr val="9A0000"/>
                </a:solidFill>
                <a:latin typeface="Arial Black"/>
                <a:cs typeface="Arial Black"/>
              </a:rPr>
              <a:t>Тензо</a:t>
            </a:r>
            <a:r>
              <a:rPr lang="uk-UA" sz="1700" b="1" dirty="0">
                <a:solidFill>
                  <a:srgbClr val="9A0000"/>
                </a:solidFill>
                <a:latin typeface="Arial Black"/>
                <a:cs typeface="Arial Black"/>
              </a:rPr>
              <a:t>-</a:t>
            </a:r>
            <a:r>
              <a:rPr lang="uk-UA" sz="1700" b="1" dirty="0">
                <a:solidFill>
                  <a:srgbClr val="9A0000"/>
                </a:solidFill>
                <a:latin typeface="Arial Black"/>
                <a:cs typeface="Arial Black"/>
              </a:rPr>
              <a:t>М, </a:t>
            </a:r>
            <a:r>
              <a:rPr lang="en-US" sz="1700" b="1" dirty="0" err="1">
                <a:solidFill>
                  <a:srgbClr val="9A0000"/>
                </a:solidFill>
                <a:latin typeface="Arial Black"/>
                <a:cs typeface="Arial Black"/>
              </a:rPr>
              <a:t>Alex</a:t>
            </a:r>
            <a:r>
              <a:rPr lang="en-US" sz="1700" b="1" dirty="0" err="1">
                <a:solidFill>
                  <a:srgbClr val="9A0000"/>
                </a:solidFill>
                <a:latin typeface="Arial Black"/>
                <a:cs typeface="Arial Black"/>
              </a:rPr>
              <a:t>&amp;</a:t>
            </a:r>
            <a:r>
              <a:rPr lang="en-US" sz="1700" b="1" dirty="0" err="1">
                <a:solidFill>
                  <a:srgbClr val="9A0000"/>
                </a:solidFill>
                <a:latin typeface="Arial Black"/>
                <a:cs typeface="Arial Black"/>
              </a:rPr>
              <a:t>SE</a:t>
            </a:r>
            <a:r>
              <a:rPr lang="ru-RU" sz="1700" b="1" dirty="0">
                <a:solidFill>
                  <a:srgbClr val="9A0000"/>
                </a:solidFill>
                <a:latin typeface="Arial Black"/>
                <a:cs typeface="Arial Black"/>
              </a:rPr>
              <a:t>, </a:t>
            </a:r>
            <a:r>
              <a:rPr lang="is-IS" sz="1700" b="1" dirty="0">
                <a:solidFill>
                  <a:srgbClr val="9A0000"/>
                </a:solidFill>
                <a:latin typeface="Arial Black"/>
                <a:cs typeface="Arial Black"/>
              </a:rPr>
              <a:t>A12E</a:t>
            </a:r>
            <a:r>
              <a:rPr lang="ru-RU" sz="1700" b="1" dirty="0">
                <a:solidFill>
                  <a:srgbClr val="9A0000"/>
                </a:solidFill>
                <a:latin typeface="Arial Black"/>
                <a:cs typeface="Arial Black"/>
              </a:rPr>
              <a:t>, </a:t>
            </a:r>
            <a:r>
              <a:rPr lang="is-IS" sz="1700" b="1" dirty="0">
                <a:solidFill>
                  <a:srgbClr val="9A0000"/>
                </a:solidFill>
                <a:latin typeface="Arial Black"/>
                <a:cs typeface="Arial Black"/>
              </a:rPr>
              <a:t>D2002E</a:t>
            </a:r>
            <a:r>
              <a:rPr lang="ru-RU" sz="1700" b="1" dirty="0">
                <a:solidFill>
                  <a:srgbClr val="9A0000"/>
                </a:solidFill>
                <a:latin typeface="Arial Black"/>
                <a:cs typeface="Arial Black"/>
              </a:rPr>
              <a:t>, Физтех, </a:t>
            </a:r>
            <a:r>
              <a:rPr lang="cs-CZ" sz="1700" b="1" dirty="0">
                <a:solidFill>
                  <a:srgbClr val="9A0000"/>
                </a:solidFill>
                <a:latin typeface="Arial Black"/>
                <a:cs typeface="Arial Black"/>
              </a:rPr>
              <a:t>HBM</a:t>
            </a:r>
            <a:r>
              <a:rPr lang="ru-RU" sz="1700" b="1" dirty="0">
                <a:solidFill>
                  <a:srgbClr val="9A0000"/>
                </a:solidFill>
                <a:latin typeface="Arial Black"/>
                <a:cs typeface="Arial Black"/>
              </a:rPr>
              <a:t>,</a:t>
            </a:r>
            <a:r>
              <a:rPr lang="ru-RU" sz="1700" b="1" dirty="0">
                <a:solidFill>
                  <a:srgbClr val="9A0000"/>
                </a:solidFill>
                <a:latin typeface="Arial Black"/>
                <a:cs typeface="Arial Black"/>
              </a:rPr>
              <a:t> </a:t>
            </a:r>
            <a:r>
              <a:rPr lang="de-DE" sz="1700" b="1" dirty="0" err="1">
                <a:solidFill>
                  <a:srgbClr val="9A0000"/>
                </a:solidFill>
                <a:latin typeface="Arial Black"/>
                <a:cs typeface="Arial Black"/>
              </a:rPr>
              <a:t>Vesar</a:t>
            </a:r>
            <a:r>
              <a:rPr lang="ru-RU" sz="1700" b="1" dirty="0">
                <a:solidFill>
                  <a:srgbClr val="9A0000"/>
                </a:solidFill>
                <a:latin typeface="Arial Black"/>
                <a:cs typeface="Arial Black"/>
              </a:rPr>
              <a:t>, </a:t>
            </a:r>
            <a:r>
              <a:rPr lang="fi-FI" sz="1700" b="1" dirty="0">
                <a:solidFill>
                  <a:srgbClr val="9A0000"/>
                </a:solidFill>
                <a:latin typeface="Arial Black"/>
                <a:cs typeface="Arial Black"/>
              </a:rPr>
              <a:t>XK</a:t>
            </a:r>
            <a:r>
              <a:rPr lang="ru-RU" sz="1700" b="1" dirty="0">
                <a:solidFill>
                  <a:srgbClr val="9A0000"/>
                </a:solidFill>
                <a:latin typeface="Arial Black"/>
                <a:cs typeface="Arial Black"/>
              </a:rPr>
              <a:t>, </a:t>
            </a:r>
            <a:r>
              <a:rPr lang="is-IS" sz="1700" b="1" dirty="0">
                <a:solidFill>
                  <a:srgbClr val="9A0000"/>
                </a:solidFill>
                <a:latin typeface="Arial Black"/>
                <a:cs typeface="Arial Black"/>
              </a:rPr>
              <a:t>МВ110</a:t>
            </a:r>
            <a:r>
              <a:rPr lang="is-IS" sz="1700" b="1" dirty="0">
                <a:solidFill>
                  <a:srgbClr val="9A0000"/>
                </a:solidFill>
                <a:latin typeface="Arial Black"/>
                <a:cs typeface="Arial Black"/>
              </a:rPr>
              <a:t>-</a:t>
            </a:r>
            <a:r>
              <a:rPr lang="is-IS" sz="1700" b="1" dirty="0">
                <a:solidFill>
                  <a:srgbClr val="9A0000"/>
                </a:solidFill>
                <a:latin typeface="Arial Black"/>
                <a:cs typeface="Arial Black"/>
              </a:rPr>
              <a:t>224</a:t>
            </a:r>
            <a:r>
              <a:rPr lang="ru-RU" sz="1700" b="1" dirty="0">
                <a:solidFill>
                  <a:srgbClr val="9A0000"/>
                </a:solidFill>
                <a:latin typeface="Arial Black"/>
                <a:cs typeface="Arial Black"/>
              </a:rPr>
              <a:t>, </a:t>
            </a:r>
            <a:r>
              <a:rPr lang="ru-RU" sz="1700" b="1" dirty="0" err="1">
                <a:solidFill>
                  <a:srgbClr val="9A0000"/>
                </a:solidFill>
                <a:latin typeface="Arial Black"/>
                <a:cs typeface="Arial Black"/>
              </a:rPr>
              <a:t>Метрол</a:t>
            </a:r>
            <a:r>
              <a:rPr lang="ru-RU" sz="1700" b="1" dirty="0">
                <a:solidFill>
                  <a:srgbClr val="9A0000"/>
                </a:solidFill>
                <a:latin typeface="Arial Black"/>
                <a:cs typeface="Arial Black"/>
              </a:rPr>
              <a:t> ВПТ, МИДЛ </a:t>
            </a:r>
            <a:r>
              <a:rPr lang="ru-RU" sz="1700" b="1" dirty="0">
                <a:solidFill>
                  <a:srgbClr val="9A0000"/>
                </a:solidFill>
                <a:latin typeface="Arial Black"/>
                <a:cs typeface="Arial Black"/>
              </a:rPr>
              <a:t>МИ </a:t>
            </a:r>
            <a:r>
              <a:rPr lang="ru-RU" sz="1700" b="1" dirty="0">
                <a:solidFill>
                  <a:srgbClr val="9A0000"/>
                </a:solidFill>
                <a:latin typeface="Arial Black"/>
                <a:cs typeface="Arial Black"/>
              </a:rPr>
              <a:t>ВДА, НВТ</a:t>
            </a:r>
            <a:r>
              <a:rPr lang="ru-RU" sz="1700" b="1" dirty="0">
                <a:solidFill>
                  <a:srgbClr val="9A0000"/>
                </a:solidFill>
                <a:latin typeface="Arial Black"/>
                <a:cs typeface="Arial Black"/>
              </a:rPr>
              <a:t>-</a:t>
            </a:r>
            <a:r>
              <a:rPr lang="ru-RU" sz="1700" b="1" dirty="0">
                <a:solidFill>
                  <a:srgbClr val="9A0000"/>
                </a:solidFill>
                <a:latin typeface="Arial Black"/>
                <a:cs typeface="Arial Black"/>
              </a:rPr>
              <a:t>9, Веста </a:t>
            </a:r>
            <a:r>
              <a:rPr lang="ru-RU" sz="1700" b="1" dirty="0">
                <a:solidFill>
                  <a:srgbClr val="9A0000"/>
                </a:solidFill>
                <a:latin typeface="Arial Black"/>
                <a:cs typeface="Arial Black"/>
              </a:rPr>
              <a:t>ТСК-5</a:t>
            </a:r>
          </a:p>
          <a:p>
            <a:pPr eaLnBrk="0" hangingPunct="0">
              <a:spcBef>
                <a:spcPct val="20000"/>
              </a:spcBef>
              <a:buFont typeface="Wingdings" charset="0"/>
              <a:buChar char="v"/>
            </a:pPr>
            <a:r>
              <a:rPr lang="ru-RU" sz="1700" b="1" dirty="0">
                <a:solidFill>
                  <a:srgbClr val="9A0000"/>
                </a:solidFill>
                <a:latin typeface="Arial Black"/>
                <a:ea typeface="+mn-ea"/>
                <a:cs typeface="Arial Black"/>
              </a:rPr>
              <a:t>Подключается </a:t>
            </a:r>
            <a:r>
              <a:rPr lang="ru-RU" sz="1700" b="1" dirty="0">
                <a:solidFill>
                  <a:srgbClr val="9A0000"/>
                </a:solidFill>
                <a:latin typeface="Arial Black"/>
                <a:ea typeface="+mn-ea"/>
                <a:cs typeface="Arial Black"/>
              </a:rPr>
              <a:t>любое количество </a:t>
            </a:r>
            <a:r>
              <a:rPr lang="en-US" sz="1700" b="1" dirty="0" err="1">
                <a:solidFill>
                  <a:srgbClr val="9A0000"/>
                </a:solidFill>
                <a:latin typeface="Arial Black"/>
                <a:ea typeface="+mn-ea"/>
                <a:cs typeface="Arial Black"/>
              </a:rPr>
              <a:t>ip</a:t>
            </a:r>
            <a:r>
              <a:rPr lang="ru-RU" sz="1700" b="1" dirty="0">
                <a:solidFill>
                  <a:srgbClr val="9A0000"/>
                </a:solidFill>
                <a:latin typeface="Arial Black"/>
                <a:ea typeface="+mn-ea"/>
                <a:cs typeface="Arial Black"/>
              </a:rPr>
              <a:t> камер для фотографирования объекта взвешивания</a:t>
            </a:r>
          </a:p>
          <a:p>
            <a:pPr eaLnBrk="0" hangingPunct="0">
              <a:spcBef>
                <a:spcPct val="20000"/>
              </a:spcBef>
              <a:buFont typeface="Wingdings" charset="0"/>
              <a:buChar char="v"/>
            </a:pPr>
            <a:r>
              <a:rPr lang="en-US" sz="1700" b="1" dirty="0">
                <a:solidFill>
                  <a:srgbClr val="9A0000"/>
                </a:solidFill>
                <a:latin typeface="Arial Black"/>
                <a:ea typeface="+mn-ea"/>
                <a:cs typeface="Arial Black"/>
              </a:rPr>
              <a:t>RFID </a:t>
            </a:r>
            <a:r>
              <a:rPr lang="ru-RU" sz="1700" b="1" dirty="0">
                <a:solidFill>
                  <a:srgbClr val="9A0000"/>
                </a:solidFill>
                <a:latin typeface="Arial Black"/>
                <a:ea typeface="+mn-ea"/>
                <a:cs typeface="Arial Black"/>
              </a:rPr>
              <a:t>идентификация</a:t>
            </a:r>
            <a:r>
              <a:rPr lang="en-US" sz="1700" b="1" dirty="0">
                <a:solidFill>
                  <a:srgbClr val="9A0000"/>
                </a:solidFill>
                <a:latin typeface="Arial Black"/>
                <a:ea typeface="+mn-ea"/>
                <a:cs typeface="Arial Black"/>
              </a:rPr>
              <a:t> </a:t>
            </a:r>
            <a:r>
              <a:rPr lang="ru-RU" sz="1700" b="1" dirty="0">
                <a:solidFill>
                  <a:srgbClr val="9A0000"/>
                </a:solidFill>
                <a:latin typeface="Arial Black"/>
                <a:ea typeface="+mn-ea"/>
                <a:cs typeface="Arial Black"/>
              </a:rPr>
              <a:t>объекта взвешивания (автомобиля, прицепа…)</a:t>
            </a:r>
          </a:p>
          <a:p>
            <a:pPr eaLnBrk="0" hangingPunct="0">
              <a:spcBef>
                <a:spcPct val="20000"/>
              </a:spcBef>
              <a:buFont typeface="Wingdings" charset="0"/>
              <a:buChar char="v"/>
            </a:pPr>
            <a:r>
              <a:rPr lang="ru-RU" sz="1700" b="1" dirty="0">
                <a:solidFill>
                  <a:srgbClr val="9A0000"/>
                </a:solidFill>
                <a:latin typeface="Arial Black"/>
                <a:ea typeface="+mn-ea"/>
                <a:cs typeface="Arial Black"/>
              </a:rPr>
              <a:t>Идентификация </a:t>
            </a:r>
            <a:r>
              <a:rPr lang="ru-RU" sz="1700" b="1" dirty="0">
                <a:solidFill>
                  <a:srgbClr val="9A0000"/>
                </a:solidFill>
                <a:latin typeface="Arial Black"/>
                <a:ea typeface="+mn-ea"/>
                <a:cs typeface="Arial Black"/>
              </a:rPr>
              <a:t>объекта взвешивания через распознавание номера транспортного средства</a:t>
            </a:r>
            <a:endParaRPr lang="en-US" sz="1700" b="1" dirty="0">
              <a:solidFill>
                <a:srgbClr val="9A0000"/>
              </a:solidFill>
              <a:latin typeface="Arial Black"/>
              <a:ea typeface="+mn-ea"/>
              <a:cs typeface="Arial Black"/>
            </a:endParaRPr>
          </a:p>
          <a:p>
            <a:pPr eaLnBrk="0" hangingPunct="0">
              <a:spcBef>
                <a:spcPct val="20000"/>
              </a:spcBef>
              <a:buFont typeface="Wingdings" charset="0"/>
              <a:buChar char="v"/>
            </a:pPr>
            <a:r>
              <a:rPr lang="ru-RU" sz="1700" b="1" dirty="0">
                <a:solidFill>
                  <a:srgbClr val="9A0000"/>
                </a:solidFill>
                <a:latin typeface="Arial Black"/>
                <a:ea typeface="+mn-ea"/>
                <a:cs typeface="Arial Black"/>
              </a:rPr>
              <a:t>Идентификация объекта через чтение</a:t>
            </a:r>
            <a:r>
              <a:rPr lang="en-US" sz="1700" b="1" dirty="0">
                <a:solidFill>
                  <a:srgbClr val="9A0000"/>
                </a:solidFill>
                <a:latin typeface="Arial Black"/>
                <a:ea typeface="+mn-ea"/>
                <a:cs typeface="Arial Black"/>
              </a:rPr>
              <a:t> </a:t>
            </a:r>
            <a:r>
              <a:rPr lang="ru-RU" sz="1700" b="1" dirty="0">
                <a:solidFill>
                  <a:srgbClr val="9A0000"/>
                </a:solidFill>
                <a:latin typeface="Arial Black"/>
                <a:ea typeface="+mn-ea"/>
                <a:cs typeface="Arial Black"/>
              </a:rPr>
              <a:t>штрих и </a:t>
            </a:r>
            <a:r>
              <a:rPr lang="en-US" sz="1700" b="1" dirty="0">
                <a:solidFill>
                  <a:srgbClr val="9A0000"/>
                </a:solidFill>
                <a:latin typeface="Arial Black"/>
                <a:ea typeface="+mn-ea"/>
                <a:cs typeface="Arial Black"/>
              </a:rPr>
              <a:t>QR-code</a:t>
            </a:r>
            <a:endParaRPr lang="ru-RU" sz="1700" b="1" dirty="0">
              <a:solidFill>
                <a:srgbClr val="9A0000"/>
              </a:solidFill>
              <a:latin typeface="Arial Black"/>
              <a:ea typeface="+mn-ea"/>
              <a:cs typeface="Arial Black"/>
            </a:endParaRPr>
          </a:p>
          <a:p>
            <a:pPr eaLnBrk="0" hangingPunct="0">
              <a:spcBef>
                <a:spcPct val="20000"/>
              </a:spcBef>
              <a:buFont typeface="Wingdings" charset="0"/>
              <a:buChar char="v"/>
            </a:pPr>
            <a:r>
              <a:rPr lang="ru-RU" sz="1700" b="1" dirty="0">
                <a:solidFill>
                  <a:srgbClr val="9A0000"/>
                </a:solidFill>
                <a:latin typeface="Arial Black"/>
                <a:ea typeface="+mn-ea"/>
                <a:cs typeface="Arial Black"/>
              </a:rPr>
              <a:t>Доступ к базе через интернет</a:t>
            </a:r>
          </a:p>
          <a:p>
            <a:pPr eaLnBrk="0" hangingPunct="0">
              <a:spcBef>
                <a:spcPct val="20000"/>
              </a:spcBef>
              <a:buFont typeface="Wingdings" charset="0"/>
              <a:buChar char="v"/>
            </a:pPr>
            <a:r>
              <a:rPr lang="ru-RU" sz="1700" b="1" dirty="0">
                <a:solidFill>
                  <a:srgbClr val="9A0000"/>
                </a:solidFill>
                <a:latin typeface="Arial Black"/>
                <a:ea typeface="+mn-ea"/>
                <a:cs typeface="Arial Black"/>
              </a:rPr>
              <a:t>Тонкий и </a:t>
            </a:r>
            <a:r>
              <a:rPr lang="en-US" sz="1700" b="1" dirty="0">
                <a:solidFill>
                  <a:srgbClr val="9A0000"/>
                </a:solidFill>
                <a:latin typeface="Arial Black"/>
                <a:ea typeface="+mn-ea"/>
                <a:cs typeface="Arial Black"/>
              </a:rPr>
              <a:t>WEB</a:t>
            </a:r>
            <a:r>
              <a:rPr lang="ru-RU" sz="1700" b="1" dirty="0">
                <a:solidFill>
                  <a:srgbClr val="9A0000"/>
                </a:solidFill>
                <a:latin typeface="Arial Black"/>
                <a:ea typeface="+mn-ea"/>
                <a:cs typeface="Arial Black"/>
              </a:rPr>
              <a:t> клиент</a:t>
            </a:r>
          </a:p>
          <a:p>
            <a:pPr marL="0" indent="0" eaLnBrk="0" hangingPunct="0">
              <a:spcBef>
                <a:spcPct val="20000"/>
              </a:spcBef>
            </a:pPr>
            <a:endParaRPr lang="ru-RU" sz="1700" b="1" dirty="0">
              <a:solidFill>
                <a:srgbClr val="9A0000"/>
              </a:solidFill>
              <a:latin typeface="Arial Black"/>
              <a:ea typeface="+mn-ea"/>
              <a:cs typeface="Arial Black"/>
            </a:endParaRPr>
          </a:p>
          <a:p>
            <a:pPr marL="0" indent="0" eaLnBrk="0" hangingPunct="0">
              <a:spcBef>
                <a:spcPct val="20000"/>
              </a:spcBef>
            </a:pPr>
            <a:endParaRPr lang="en-US" sz="2000" b="1" dirty="0">
              <a:solidFill>
                <a:srgbClr val="9A0000"/>
              </a:solidFill>
              <a:latin typeface="Arial Black"/>
              <a:ea typeface="+mn-ea"/>
              <a:cs typeface="Arial Black"/>
            </a:endParaRPr>
          </a:p>
          <a:p>
            <a:pPr eaLnBrk="0" hangingPunct="0">
              <a:spcBef>
                <a:spcPct val="20000"/>
              </a:spcBef>
              <a:buFont typeface="Wingdings" charset="0"/>
              <a:buChar char="v"/>
            </a:pPr>
            <a:endParaRPr lang="ru-RU" sz="2000" b="1" dirty="0">
              <a:solidFill>
                <a:srgbClr val="9A0000"/>
              </a:solidFill>
              <a:latin typeface="Arial Black"/>
              <a:ea typeface="+mn-ea"/>
              <a:cs typeface="Arial Black"/>
            </a:endParaRPr>
          </a:p>
        </p:txBody>
      </p:sp>
      <p:sp>
        <p:nvSpPr>
          <p:cNvPr id="4" name="Текст 13"/>
          <p:cNvSpPr txBox="1">
            <a:spLocks/>
          </p:cNvSpPr>
          <p:nvPr/>
        </p:nvSpPr>
        <p:spPr>
          <a:xfrm>
            <a:off x="0" y="0"/>
            <a:ext cx="9144000" cy="966133"/>
          </a:xfrm>
          <a:prstGeom prst="rect">
            <a:avLst/>
          </a:prstGeom>
          <a:solidFill>
            <a:schemeClr val="accent6">
              <a:lumMod val="50000"/>
            </a:schemeClr>
          </a:solidFill>
        </p:spPr>
        <p:txBody>
          <a:bodyPr vert="horz" lIns="113212" tIns="56606" rIns="113212" bIns="56606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  <a:defRPr/>
            </a:pPr>
            <a:r>
              <a:rPr lang="ru-RU" sz="5000" b="1" dirty="0">
                <a:solidFill>
                  <a:schemeClr val="bg1"/>
                </a:solidFill>
                <a:latin typeface="Arial Black"/>
                <a:cs typeface="Arial Black"/>
              </a:rPr>
              <a:t>«</a:t>
            </a:r>
            <a:r>
              <a:rPr lang="ru-RU" sz="5000" b="1" dirty="0" err="1">
                <a:solidFill>
                  <a:schemeClr val="bg1"/>
                </a:solidFill>
                <a:latin typeface="Arial Black"/>
                <a:cs typeface="Arial Black"/>
              </a:rPr>
              <a:t>Агрософт:Весовая</a:t>
            </a:r>
            <a:r>
              <a:rPr lang="ru-RU" sz="5000" b="1" dirty="0">
                <a:solidFill>
                  <a:schemeClr val="bg1"/>
                </a:solidFill>
                <a:latin typeface="Arial Black"/>
                <a:cs typeface="Arial Black"/>
              </a:rPr>
              <a:t>»</a:t>
            </a:r>
            <a:endParaRPr lang="ru-RU" sz="5000" dirty="0">
              <a:solidFill>
                <a:schemeClr val="bg1"/>
              </a:solidFill>
              <a:latin typeface="Arial Black"/>
              <a:cs typeface="Arial Black"/>
            </a:endParaRPr>
          </a:p>
        </p:txBody>
      </p:sp>
    </p:spTree>
    <p:extLst>
      <p:ext uri="{BB962C8B-B14F-4D97-AF65-F5344CB8AC3E}">
        <p14:creationId xmlns:p14="http://schemas.microsoft.com/office/powerpoint/2010/main" val="3384948433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972059"/>
            <a:ext cx="9144000" cy="3305960"/>
          </a:xfrm>
          <a:prstGeom prst="rect">
            <a:avLst/>
          </a:prstGeom>
        </p:spPr>
        <p:txBody>
          <a:bodyPr wrap="square" lIns="113212" tIns="56606" rIns="113212" bIns="56606">
            <a:spAutoFit/>
          </a:bodyPr>
          <a:lstStyle/>
          <a:p>
            <a:pPr eaLnBrk="0" hangingPunct="0">
              <a:spcBef>
                <a:spcPct val="20000"/>
              </a:spcBef>
              <a:buFont typeface="Wingdings" charset="0"/>
              <a:buChar char="v"/>
            </a:pPr>
            <a:r>
              <a:rPr kumimoji="1" lang="ru-RU" sz="1700" b="1" dirty="0">
                <a:solidFill>
                  <a:srgbClr val="9A0000"/>
                </a:solidFill>
                <a:latin typeface="Arial Black"/>
                <a:cs typeface="Arial Black"/>
              </a:rPr>
              <a:t>Распределенные базы данных</a:t>
            </a:r>
          </a:p>
          <a:p>
            <a:pPr eaLnBrk="0" hangingPunct="0">
              <a:spcBef>
                <a:spcPct val="20000"/>
              </a:spcBef>
              <a:buFont typeface="Wingdings" charset="0"/>
              <a:buChar char="v"/>
            </a:pPr>
            <a:r>
              <a:rPr kumimoji="1" lang="ru-RU" sz="1700" b="1" dirty="0">
                <a:solidFill>
                  <a:srgbClr val="9A0000"/>
                </a:solidFill>
                <a:latin typeface="Arial Black"/>
                <a:cs typeface="Arial Black"/>
              </a:rPr>
              <a:t>Запрет на редактирование результатов взвешивания</a:t>
            </a:r>
          </a:p>
          <a:p>
            <a:pPr eaLnBrk="0" hangingPunct="0">
              <a:spcBef>
                <a:spcPct val="20000"/>
              </a:spcBef>
              <a:buFont typeface="Wingdings" charset="0"/>
              <a:buChar char="v"/>
            </a:pPr>
            <a:r>
              <a:rPr kumimoji="1" lang="ru-RU" sz="1700" b="1" dirty="0">
                <a:solidFill>
                  <a:srgbClr val="9A0000"/>
                </a:solidFill>
                <a:latin typeface="Arial Black"/>
                <a:cs typeface="Arial Black"/>
              </a:rPr>
              <a:t>Использование талонной системы учета учета урожая (СП-5, СП-6, СП-7) </a:t>
            </a:r>
          </a:p>
          <a:p>
            <a:pPr eaLnBrk="0" hangingPunct="0">
              <a:spcBef>
                <a:spcPct val="20000"/>
              </a:spcBef>
              <a:buFont typeface="Wingdings" charset="0"/>
              <a:buChar char="v"/>
            </a:pPr>
            <a:r>
              <a:rPr kumimoji="1" lang="ru-RU" sz="1700" b="1" dirty="0">
                <a:solidFill>
                  <a:srgbClr val="9A0000"/>
                </a:solidFill>
                <a:latin typeface="Arial Black"/>
                <a:cs typeface="Arial Black"/>
              </a:rPr>
              <a:t>Формирование товарно-транспортных накладных на основании взвешивания</a:t>
            </a:r>
          </a:p>
          <a:p>
            <a:pPr eaLnBrk="0" hangingPunct="0">
              <a:spcBef>
                <a:spcPct val="20000"/>
              </a:spcBef>
              <a:buFont typeface="Wingdings" charset="0"/>
              <a:buChar char="v"/>
            </a:pPr>
            <a:r>
              <a:rPr kumimoji="1" lang="ru-RU" sz="1700" b="1" dirty="0">
                <a:solidFill>
                  <a:srgbClr val="9A0000"/>
                </a:solidFill>
                <a:latin typeface="Arial Black"/>
                <a:cs typeface="Arial Black"/>
              </a:rPr>
              <a:t>Использование распоряжений на отгрузку продукции при реализации с контролем объемов отгрузки и </a:t>
            </a:r>
            <a:r>
              <a:rPr kumimoji="1" lang="ru-RU" sz="1700" b="1" dirty="0">
                <a:solidFill>
                  <a:srgbClr val="9A0000"/>
                </a:solidFill>
                <a:latin typeface="Arial Black"/>
                <a:cs typeface="Arial Black"/>
              </a:rPr>
              <a:t>автотранспорта</a:t>
            </a:r>
          </a:p>
          <a:p>
            <a:pPr eaLnBrk="0" hangingPunct="0">
              <a:spcBef>
                <a:spcPct val="20000"/>
              </a:spcBef>
              <a:buFont typeface="Wingdings" charset="0"/>
              <a:buChar char="v"/>
            </a:pPr>
            <a:r>
              <a:rPr kumimoji="1" lang="ru-RU" sz="1700" b="1" dirty="0">
                <a:solidFill>
                  <a:srgbClr val="9A0000"/>
                </a:solidFill>
                <a:latin typeface="Arial Black"/>
                <a:cs typeface="Arial Black"/>
              </a:rPr>
              <a:t>обмен данными с «1С:БСХП», «1С:КУСХП» и «1С:Спутниковый мониторинг</a:t>
            </a:r>
            <a:r>
              <a:rPr kumimoji="1" lang="ru-RU" sz="1700" b="1" dirty="0" smtClean="0">
                <a:solidFill>
                  <a:srgbClr val="9A0000"/>
                </a:solidFill>
                <a:latin typeface="Arial Black"/>
                <a:cs typeface="Arial Black"/>
              </a:rPr>
              <a:t>»</a:t>
            </a:r>
          </a:p>
          <a:p>
            <a:pPr eaLnBrk="0" hangingPunct="0">
              <a:spcBef>
                <a:spcPct val="20000"/>
              </a:spcBef>
              <a:buFont typeface="Wingdings" charset="0"/>
              <a:buChar char="v"/>
            </a:pPr>
            <a:r>
              <a:rPr kumimoji="1" lang="is-IS" sz="1700" b="1" dirty="0" smtClean="0">
                <a:solidFill>
                  <a:srgbClr val="9A0000"/>
                </a:solidFill>
                <a:latin typeface="Arial Black"/>
                <a:cs typeface="Arial Black"/>
              </a:rPr>
              <a:t>…</a:t>
            </a:r>
            <a:endParaRPr kumimoji="1" lang="ru-RU" sz="1700" b="1" dirty="0">
              <a:solidFill>
                <a:srgbClr val="9A0000"/>
              </a:solidFill>
              <a:latin typeface="Arial Black"/>
              <a:cs typeface="Arial Black"/>
            </a:endParaRPr>
          </a:p>
        </p:txBody>
      </p:sp>
      <p:sp>
        <p:nvSpPr>
          <p:cNvPr id="3" name="Текст 13"/>
          <p:cNvSpPr txBox="1">
            <a:spLocks/>
          </p:cNvSpPr>
          <p:nvPr/>
        </p:nvSpPr>
        <p:spPr>
          <a:xfrm>
            <a:off x="0" y="0"/>
            <a:ext cx="9144000" cy="966133"/>
          </a:xfrm>
          <a:prstGeom prst="rect">
            <a:avLst/>
          </a:prstGeom>
          <a:solidFill>
            <a:schemeClr val="accent6">
              <a:lumMod val="50000"/>
            </a:schemeClr>
          </a:solidFill>
        </p:spPr>
        <p:txBody>
          <a:bodyPr vert="horz" lIns="113212" tIns="56606" rIns="113212" bIns="56606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  <a:defRPr/>
            </a:pPr>
            <a:r>
              <a:rPr lang="ru-RU" sz="5000" b="1" dirty="0">
                <a:solidFill>
                  <a:schemeClr val="bg1"/>
                </a:solidFill>
                <a:latin typeface="Arial Black"/>
                <a:cs typeface="Arial Black"/>
              </a:rPr>
              <a:t>«</a:t>
            </a:r>
            <a:r>
              <a:rPr lang="ru-RU" sz="5000" b="1" dirty="0" err="1">
                <a:solidFill>
                  <a:schemeClr val="bg1"/>
                </a:solidFill>
                <a:latin typeface="Arial Black"/>
                <a:cs typeface="Arial Black"/>
              </a:rPr>
              <a:t>Агрософт:Весовая</a:t>
            </a:r>
            <a:r>
              <a:rPr lang="ru-RU" sz="5000" b="1" dirty="0">
                <a:solidFill>
                  <a:schemeClr val="bg1"/>
                </a:solidFill>
                <a:latin typeface="Arial Black"/>
                <a:cs typeface="Arial Black"/>
              </a:rPr>
              <a:t>»</a:t>
            </a:r>
            <a:endParaRPr lang="ru-RU" sz="5000" dirty="0">
              <a:solidFill>
                <a:schemeClr val="bg1"/>
              </a:solidFill>
              <a:latin typeface="Arial Black"/>
              <a:cs typeface="Arial Black"/>
            </a:endParaRPr>
          </a:p>
        </p:txBody>
      </p:sp>
    </p:spTree>
    <p:extLst>
      <p:ext uri="{BB962C8B-B14F-4D97-AF65-F5344CB8AC3E}">
        <p14:creationId xmlns:p14="http://schemas.microsoft.com/office/powerpoint/2010/main" val="1841031431"/>
      </p:ext>
    </p:extLst>
  </p:cSld>
  <p:clrMapOvr>
    <a:masterClrMapping/>
  </p:clrMapOvr>
  <p:transition xmlns:p14="http://schemas.microsoft.com/office/powerpoint/2010/main"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6053" y="1044011"/>
            <a:ext cx="9170053" cy="56598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4" name="Текст 13"/>
          <p:cNvSpPr txBox="1">
            <a:spLocks/>
          </p:cNvSpPr>
          <p:nvPr/>
        </p:nvSpPr>
        <p:spPr>
          <a:xfrm>
            <a:off x="0" y="0"/>
            <a:ext cx="9144000" cy="966133"/>
          </a:xfrm>
          <a:prstGeom prst="rect">
            <a:avLst/>
          </a:prstGeom>
          <a:solidFill>
            <a:schemeClr val="accent6">
              <a:lumMod val="50000"/>
            </a:schemeClr>
          </a:solidFill>
        </p:spPr>
        <p:txBody>
          <a:bodyPr vert="horz" lIns="113212" tIns="56606" rIns="113212" bIns="56606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  <a:defRPr/>
            </a:pPr>
            <a:r>
              <a:rPr lang="ru-RU" sz="5000" b="1" dirty="0">
                <a:solidFill>
                  <a:schemeClr val="bg1"/>
                </a:solidFill>
                <a:latin typeface="Arial Black"/>
                <a:cs typeface="Arial Black"/>
              </a:rPr>
              <a:t>«</a:t>
            </a:r>
            <a:r>
              <a:rPr lang="ru-RU" sz="5000" b="1" dirty="0" err="1">
                <a:solidFill>
                  <a:schemeClr val="bg1"/>
                </a:solidFill>
                <a:latin typeface="Arial Black"/>
                <a:cs typeface="Arial Black"/>
              </a:rPr>
              <a:t>Агрософт:Весовая</a:t>
            </a:r>
            <a:r>
              <a:rPr lang="ru-RU" sz="5000" b="1" dirty="0">
                <a:solidFill>
                  <a:schemeClr val="bg1"/>
                </a:solidFill>
                <a:latin typeface="Arial Black"/>
                <a:cs typeface="Arial Black"/>
              </a:rPr>
              <a:t>»</a:t>
            </a:r>
            <a:endParaRPr lang="ru-RU" sz="5000" dirty="0">
              <a:solidFill>
                <a:schemeClr val="bg1"/>
              </a:solidFill>
              <a:latin typeface="Arial Black"/>
              <a:cs typeface="Arial Black"/>
            </a:endParaRPr>
          </a:p>
        </p:txBody>
      </p:sp>
    </p:spTree>
    <p:extLst>
      <p:ext uri="{BB962C8B-B14F-4D97-AF65-F5344CB8AC3E}">
        <p14:creationId xmlns:p14="http://schemas.microsoft.com/office/powerpoint/2010/main" val="3910914028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299383"/>
            <a:ext cx="9168685" cy="51823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6" name="Текст 13"/>
          <p:cNvSpPr txBox="1">
            <a:spLocks/>
          </p:cNvSpPr>
          <p:nvPr/>
        </p:nvSpPr>
        <p:spPr>
          <a:xfrm>
            <a:off x="0" y="0"/>
            <a:ext cx="9144000" cy="966133"/>
          </a:xfrm>
          <a:prstGeom prst="rect">
            <a:avLst/>
          </a:prstGeom>
          <a:solidFill>
            <a:schemeClr val="accent6">
              <a:lumMod val="50000"/>
            </a:schemeClr>
          </a:solidFill>
        </p:spPr>
        <p:txBody>
          <a:bodyPr vert="horz" lIns="113212" tIns="56606" rIns="113212" bIns="56606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  <a:defRPr/>
            </a:pPr>
            <a:r>
              <a:rPr lang="ru-RU" sz="5000" b="1" dirty="0">
                <a:solidFill>
                  <a:schemeClr val="bg1"/>
                </a:solidFill>
                <a:latin typeface="Arial Black"/>
                <a:cs typeface="Arial Black"/>
              </a:rPr>
              <a:t>«</a:t>
            </a:r>
            <a:r>
              <a:rPr lang="ru-RU" sz="5000" b="1" dirty="0" err="1">
                <a:solidFill>
                  <a:schemeClr val="bg1"/>
                </a:solidFill>
                <a:latin typeface="Arial Black"/>
                <a:cs typeface="Arial Black"/>
              </a:rPr>
              <a:t>Агрософт:Весовая</a:t>
            </a:r>
            <a:r>
              <a:rPr lang="ru-RU" sz="5000" b="1" dirty="0">
                <a:solidFill>
                  <a:schemeClr val="bg1"/>
                </a:solidFill>
                <a:latin typeface="Arial Black"/>
                <a:cs typeface="Arial Black"/>
              </a:rPr>
              <a:t>»</a:t>
            </a:r>
            <a:endParaRPr lang="ru-RU" sz="5000" dirty="0">
              <a:solidFill>
                <a:schemeClr val="bg1"/>
              </a:solidFill>
              <a:latin typeface="Arial Black"/>
              <a:cs typeface="Arial Black"/>
            </a:endParaRPr>
          </a:p>
        </p:txBody>
      </p:sp>
    </p:spTree>
    <p:extLst>
      <p:ext uri="{BB962C8B-B14F-4D97-AF65-F5344CB8AC3E}">
        <p14:creationId xmlns:p14="http://schemas.microsoft.com/office/powerpoint/2010/main" val="3330693551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2"/>
          <p:cNvSpPr txBox="1">
            <a:spLocks/>
          </p:cNvSpPr>
          <p:nvPr/>
        </p:nvSpPr>
        <p:spPr bwMode="auto">
          <a:xfrm>
            <a:off x="0" y="966134"/>
            <a:ext cx="9144000" cy="50756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3212" tIns="56606" rIns="113212" bIns="56606"/>
          <a:lstStyle>
            <a:lvl1pPr marL="342900" indent="-342900"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9pPr>
          </a:lstStyle>
          <a:p>
            <a:pPr marL="0" indent="0" eaLnBrk="0" hangingPunct="0">
              <a:spcBef>
                <a:spcPct val="20000"/>
              </a:spcBef>
            </a:pPr>
            <a:r>
              <a:rPr lang="ru-RU" sz="2200" b="1" dirty="0">
                <a:solidFill>
                  <a:srgbClr val="9A0000"/>
                </a:solidFill>
                <a:latin typeface="Arial Black"/>
                <a:ea typeface="+mn-ea"/>
                <a:cs typeface="Arial Black"/>
              </a:rPr>
              <a:t>Отчеты:</a:t>
            </a:r>
          </a:p>
          <a:p>
            <a:pPr eaLnBrk="0" hangingPunct="0">
              <a:spcBef>
                <a:spcPct val="20000"/>
              </a:spcBef>
              <a:buFont typeface="Wingdings" charset="0"/>
              <a:buChar char="v"/>
            </a:pPr>
            <a:r>
              <a:rPr lang="ru-RU" sz="1700" b="1" dirty="0">
                <a:solidFill>
                  <a:srgbClr val="9A0000"/>
                </a:solidFill>
                <a:latin typeface="Arial Black"/>
                <a:ea typeface="+mn-ea"/>
                <a:cs typeface="Arial Black"/>
              </a:rPr>
              <a:t>Баланс продукции</a:t>
            </a:r>
          </a:p>
          <a:p>
            <a:pPr eaLnBrk="0" hangingPunct="0">
              <a:spcBef>
                <a:spcPct val="20000"/>
              </a:spcBef>
              <a:buFont typeface="Wingdings" charset="0"/>
              <a:buChar char="v"/>
            </a:pPr>
            <a:r>
              <a:rPr lang="ru-RU" sz="1700" b="1" dirty="0">
                <a:solidFill>
                  <a:srgbClr val="9A0000"/>
                </a:solidFill>
                <a:latin typeface="Arial Black"/>
                <a:ea typeface="+mn-ea"/>
                <a:cs typeface="Arial Black"/>
              </a:rPr>
              <a:t>Отчеты </a:t>
            </a:r>
            <a:r>
              <a:rPr lang="ru-RU" sz="1700" b="1" dirty="0">
                <a:solidFill>
                  <a:srgbClr val="9A0000"/>
                </a:solidFill>
                <a:latin typeface="Arial Black"/>
                <a:ea typeface="+mn-ea"/>
                <a:cs typeface="Arial Black"/>
              </a:rPr>
              <a:t>по товарам складах и местах хранения</a:t>
            </a:r>
          </a:p>
          <a:p>
            <a:pPr eaLnBrk="0" hangingPunct="0">
              <a:spcBef>
                <a:spcPct val="20000"/>
              </a:spcBef>
              <a:buFont typeface="Wingdings" charset="0"/>
              <a:buChar char="v"/>
            </a:pPr>
            <a:r>
              <a:rPr lang="ru-RU" sz="1700" b="1" dirty="0">
                <a:solidFill>
                  <a:srgbClr val="9A0000"/>
                </a:solidFill>
                <a:latin typeface="Arial Black"/>
                <a:ea typeface="+mn-ea"/>
                <a:cs typeface="Arial Black"/>
              </a:rPr>
              <a:t>Реестр </a:t>
            </a:r>
            <a:r>
              <a:rPr lang="ru-RU" sz="1700" b="1" dirty="0">
                <a:solidFill>
                  <a:srgbClr val="9A0000"/>
                </a:solidFill>
                <a:latin typeface="Arial Black"/>
                <a:ea typeface="+mn-ea"/>
                <a:cs typeface="Arial Black"/>
              </a:rPr>
              <a:t>приема зерна весовщиком</a:t>
            </a:r>
          </a:p>
          <a:p>
            <a:pPr eaLnBrk="0" hangingPunct="0">
              <a:spcBef>
                <a:spcPct val="20000"/>
              </a:spcBef>
              <a:buFont typeface="Wingdings" charset="0"/>
              <a:buChar char="v"/>
            </a:pPr>
            <a:r>
              <a:rPr lang="ru-RU" sz="1700" b="1" dirty="0">
                <a:solidFill>
                  <a:srgbClr val="9A0000"/>
                </a:solidFill>
                <a:latin typeface="Arial Black"/>
                <a:ea typeface="+mn-ea"/>
                <a:cs typeface="Arial Black"/>
              </a:rPr>
              <a:t>Выписка из реестра о намолоте зерна </a:t>
            </a:r>
          </a:p>
          <a:p>
            <a:pPr eaLnBrk="0" hangingPunct="0">
              <a:spcBef>
                <a:spcPct val="20000"/>
              </a:spcBef>
              <a:buFont typeface="Wingdings" charset="0"/>
              <a:buChar char="v"/>
            </a:pPr>
            <a:r>
              <a:rPr lang="ru-RU" sz="1700" b="1" dirty="0">
                <a:solidFill>
                  <a:srgbClr val="9A0000"/>
                </a:solidFill>
                <a:latin typeface="Arial Black"/>
                <a:ea typeface="+mn-ea"/>
                <a:cs typeface="Arial Black"/>
              </a:rPr>
              <a:t>Отчеты </a:t>
            </a:r>
            <a:r>
              <a:rPr lang="ru-RU" sz="1700" b="1" dirty="0">
                <a:solidFill>
                  <a:srgbClr val="9A0000"/>
                </a:solidFill>
                <a:latin typeface="Arial Black"/>
                <a:ea typeface="+mn-ea"/>
                <a:cs typeface="Arial Black"/>
              </a:rPr>
              <a:t>по автомобилям</a:t>
            </a:r>
          </a:p>
          <a:p>
            <a:pPr eaLnBrk="0" hangingPunct="0">
              <a:spcBef>
                <a:spcPct val="20000"/>
              </a:spcBef>
              <a:buFont typeface="Wingdings" charset="0"/>
              <a:buChar char="v"/>
            </a:pPr>
            <a:r>
              <a:rPr lang="ru-RU" sz="1700" b="1" dirty="0">
                <a:solidFill>
                  <a:srgbClr val="9A0000"/>
                </a:solidFill>
                <a:latin typeface="Arial Black"/>
                <a:ea typeface="+mn-ea"/>
                <a:cs typeface="Arial Black"/>
              </a:rPr>
              <a:t>Отчеты по  комбайнам, механизаторам и </a:t>
            </a:r>
            <a:r>
              <a:rPr lang="ru-RU" sz="1700" b="1" dirty="0">
                <a:solidFill>
                  <a:srgbClr val="9A0000"/>
                </a:solidFill>
                <a:latin typeface="Arial Black"/>
                <a:ea typeface="+mn-ea"/>
                <a:cs typeface="Arial Black"/>
              </a:rPr>
              <a:t>полям</a:t>
            </a:r>
          </a:p>
          <a:p>
            <a:pPr eaLnBrk="0" hangingPunct="0">
              <a:spcBef>
                <a:spcPct val="20000"/>
              </a:spcBef>
              <a:buFont typeface="Wingdings" charset="0"/>
              <a:buChar char="v"/>
            </a:pPr>
            <a:r>
              <a:rPr lang="ru-RU" sz="1700" b="1" dirty="0">
                <a:solidFill>
                  <a:srgbClr val="9A0000"/>
                </a:solidFill>
                <a:latin typeface="Arial Black"/>
                <a:ea typeface="+mn-ea"/>
                <a:cs typeface="Arial Black"/>
              </a:rPr>
              <a:t>Отчет о производстве продукции</a:t>
            </a:r>
          </a:p>
          <a:p>
            <a:pPr eaLnBrk="0" hangingPunct="0">
              <a:spcBef>
                <a:spcPct val="20000"/>
              </a:spcBef>
              <a:buFont typeface="Wingdings" charset="0"/>
              <a:buChar char="v"/>
            </a:pPr>
            <a:r>
              <a:rPr lang="ru-RU" sz="1700" b="1" dirty="0">
                <a:solidFill>
                  <a:srgbClr val="9A0000"/>
                </a:solidFill>
                <a:latin typeface="Arial Black"/>
                <a:ea typeface="+mn-ea"/>
                <a:cs typeface="Arial Black"/>
              </a:rPr>
              <a:t>Журнал взвешивания (детальный)</a:t>
            </a:r>
          </a:p>
          <a:p>
            <a:pPr eaLnBrk="0" hangingPunct="0">
              <a:spcBef>
                <a:spcPct val="20000"/>
              </a:spcBef>
              <a:buFont typeface="Wingdings" charset="0"/>
              <a:buChar char="v"/>
            </a:pPr>
            <a:r>
              <a:rPr lang="ru-RU" sz="1700" b="1" dirty="0">
                <a:solidFill>
                  <a:srgbClr val="9A0000"/>
                </a:solidFill>
                <a:latin typeface="Arial Black"/>
                <a:ea typeface="+mn-ea"/>
                <a:cs typeface="Arial Black"/>
              </a:rPr>
              <a:t>Реестр выдачи арендной платы за земельную долю</a:t>
            </a:r>
            <a:endParaRPr lang="ru-RU" sz="1700" b="1" dirty="0">
              <a:solidFill>
                <a:srgbClr val="9A0000"/>
              </a:solidFill>
              <a:latin typeface="Arial Black"/>
              <a:ea typeface="+mn-ea"/>
              <a:cs typeface="Arial Black"/>
            </a:endParaRPr>
          </a:p>
          <a:p>
            <a:pPr eaLnBrk="0" hangingPunct="0">
              <a:spcBef>
                <a:spcPct val="20000"/>
              </a:spcBef>
              <a:buFont typeface="Wingdings" charset="0"/>
              <a:buChar char="v"/>
            </a:pPr>
            <a:r>
              <a:rPr lang="ru-RU" sz="1700" b="1" dirty="0">
                <a:solidFill>
                  <a:srgbClr val="9A0000"/>
                </a:solidFill>
                <a:latin typeface="Arial Black"/>
                <a:ea typeface="+mn-ea"/>
                <a:cs typeface="Arial Black"/>
              </a:rPr>
              <a:t>Отчет об использовании талонов</a:t>
            </a:r>
          </a:p>
          <a:p>
            <a:pPr eaLnBrk="0" hangingPunct="0">
              <a:spcBef>
                <a:spcPct val="20000"/>
              </a:spcBef>
              <a:buFont typeface="Wingdings" charset="0"/>
              <a:buChar char="v"/>
            </a:pPr>
            <a:r>
              <a:rPr lang="ru-RU" sz="1700" b="1" dirty="0">
                <a:solidFill>
                  <a:srgbClr val="9A0000"/>
                </a:solidFill>
                <a:latin typeface="Arial Black"/>
                <a:ea typeface="+mn-ea"/>
                <a:cs typeface="Arial Black"/>
              </a:rPr>
              <a:t>Сверка талонов</a:t>
            </a:r>
          </a:p>
          <a:p>
            <a:pPr eaLnBrk="0" hangingPunct="0">
              <a:spcBef>
                <a:spcPct val="20000"/>
              </a:spcBef>
              <a:buFont typeface="Wingdings" charset="0"/>
              <a:buChar char="v"/>
            </a:pPr>
            <a:r>
              <a:rPr lang="ru-RU" sz="1700" b="1" dirty="0">
                <a:solidFill>
                  <a:srgbClr val="9A0000"/>
                </a:solidFill>
                <a:latin typeface="Arial Black"/>
                <a:ea typeface="+mn-ea"/>
                <a:cs typeface="Arial Black"/>
              </a:rPr>
              <a:t>Выполнение условий поставок по </a:t>
            </a:r>
            <a:r>
              <a:rPr lang="ru-RU" sz="1700" b="1" dirty="0" smtClean="0">
                <a:solidFill>
                  <a:srgbClr val="9A0000"/>
                </a:solidFill>
                <a:latin typeface="Arial Black"/>
                <a:ea typeface="+mn-ea"/>
                <a:cs typeface="Arial Black"/>
              </a:rPr>
              <a:t>договорам</a:t>
            </a:r>
          </a:p>
          <a:p>
            <a:pPr eaLnBrk="0" hangingPunct="0">
              <a:spcBef>
                <a:spcPct val="20000"/>
              </a:spcBef>
              <a:buFont typeface="Wingdings" charset="0"/>
              <a:buChar char="v"/>
            </a:pPr>
            <a:r>
              <a:rPr lang="is-IS" sz="1700" b="1" dirty="0" smtClean="0">
                <a:solidFill>
                  <a:srgbClr val="9A0000"/>
                </a:solidFill>
                <a:latin typeface="Arial Black"/>
                <a:ea typeface="+mn-ea"/>
                <a:cs typeface="Arial Black"/>
              </a:rPr>
              <a:t>…</a:t>
            </a:r>
            <a:endParaRPr lang="en-US" sz="1700" b="1" dirty="0">
              <a:solidFill>
                <a:srgbClr val="9A0000"/>
              </a:solidFill>
              <a:latin typeface="Arial Black"/>
              <a:ea typeface="+mn-ea"/>
              <a:cs typeface="Arial Black"/>
            </a:endParaRPr>
          </a:p>
        </p:txBody>
      </p:sp>
      <p:sp>
        <p:nvSpPr>
          <p:cNvPr id="3" name="Текст 13"/>
          <p:cNvSpPr txBox="1">
            <a:spLocks/>
          </p:cNvSpPr>
          <p:nvPr/>
        </p:nvSpPr>
        <p:spPr>
          <a:xfrm>
            <a:off x="0" y="0"/>
            <a:ext cx="9144000" cy="966133"/>
          </a:xfrm>
          <a:prstGeom prst="rect">
            <a:avLst/>
          </a:prstGeom>
          <a:solidFill>
            <a:schemeClr val="accent6">
              <a:lumMod val="50000"/>
            </a:schemeClr>
          </a:solidFill>
        </p:spPr>
        <p:txBody>
          <a:bodyPr vert="horz" lIns="113212" tIns="56606" rIns="113212" bIns="56606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  <a:defRPr/>
            </a:pPr>
            <a:r>
              <a:rPr lang="ru-RU" sz="5000" b="1" dirty="0">
                <a:solidFill>
                  <a:schemeClr val="bg1"/>
                </a:solidFill>
                <a:latin typeface="Arial Black"/>
                <a:cs typeface="Arial Black"/>
              </a:rPr>
              <a:t>«</a:t>
            </a:r>
            <a:r>
              <a:rPr lang="ru-RU" sz="5000" b="1" dirty="0" err="1">
                <a:solidFill>
                  <a:schemeClr val="bg1"/>
                </a:solidFill>
                <a:latin typeface="Arial Black"/>
                <a:cs typeface="Arial Black"/>
              </a:rPr>
              <a:t>Агрософт:Весовая</a:t>
            </a:r>
            <a:r>
              <a:rPr lang="ru-RU" sz="5000" b="1" dirty="0">
                <a:solidFill>
                  <a:schemeClr val="bg1"/>
                </a:solidFill>
                <a:latin typeface="Arial Black"/>
                <a:cs typeface="Arial Black"/>
              </a:rPr>
              <a:t>»</a:t>
            </a:r>
            <a:endParaRPr lang="ru-RU" sz="5000" dirty="0">
              <a:solidFill>
                <a:schemeClr val="bg1"/>
              </a:solidFill>
              <a:latin typeface="Arial Black"/>
              <a:cs typeface="Arial Black"/>
            </a:endParaRPr>
          </a:p>
        </p:txBody>
      </p:sp>
    </p:spTree>
    <p:extLst>
      <p:ext uri="{BB962C8B-B14F-4D97-AF65-F5344CB8AC3E}">
        <p14:creationId xmlns:p14="http://schemas.microsoft.com/office/powerpoint/2010/main" val="3391708854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Изображение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94153"/>
            <a:ext cx="9144000" cy="5863848"/>
          </a:xfrm>
          <a:prstGeom prst="rect">
            <a:avLst/>
          </a:prstGeom>
        </p:spPr>
      </p:pic>
      <p:sp>
        <p:nvSpPr>
          <p:cNvPr id="3" name="Текст 13"/>
          <p:cNvSpPr txBox="1">
            <a:spLocks/>
          </p:cNvSpPr>
          <p:nvPr/>
        </p:nvSpPr>
        <p:spPr>
          <a:xfrm>
            <a:off x="0" y="0"/>
            <a:ext cx="9144000" cy="966133"/>
          </a:xfrm>
          <a:prstGeom prst="rect">
            <a:avLst/>
          </a:prstGeom>
          <a:solidFill>
            <a:schemeClr val="accent6">
              <a:lumMod val="50000"/>
            </a:schemeClr>
          </a:solidFill>
        </p:spPr>
        <p:txBody>
          <a:bodyPr vert="horz" lIns="113212" tIns="56606" rIns="113212" bIns="56606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  <a:defRPr/>
            </a:pPr>
            <a:r>
              <a:rPr lang="ru-RU" sz="5000" b="1" dirty="0">
                <a:solidFill>
                  <a:schemeClr val="bg1"/>
                </a:solidFill>
                <a:latin typeface="Arial Black"/>
                <a:cs typeface="Arial Black"/>
              </a:rPr>
              <a:t>«</a:t>
            </a:r>
            <a:r>
              <a:rPr lang="ru-RU" sz="5000" b="1" dirty="0" err="1">
                <a:solidFill>
                  <a:schemeClr val="bg1"/>
                </a:solidFill>
                <a:latin typeface="Arial Black"/>
                <a:cs typeface="Arial Black"/>
              </a:rPr>
              <a:t>Агрософт:Весовая</a:t>
            </a:r>
            <a:r>
              <a:rPr lang="ru-RU" sz="5000" b="1" dirty="0">
                <a:solidFill>
                  <a:schemeClr val="bg1"/>
                </a:solidFill>
                <a:latin typeface="Arial Black"/>
                <a:cs typeface="Arial Black"/>
              </a:rPr>
              <a:t>»</a:t>
            </a:r>
            <a:endParaRPr lang="ru-RU" sz="5000" dirty="0">
              <a:solidFill>
                <a:schemeClr val="bg1"/>
              </a:solidFill>
              <a:latin typeface="Arial Black"/>
              <a:cs typeface="Arial Black"/>
            </a:endParaRPr>
          </a:p>
        </p:txBody>
      </p:sp>
    </p:spTree>
    <p:extLst>
      <p:ext uri="{BB962C8B-B14F-4D97-AF65-F5344CB8AC3E}">
        <p14:creationId xmlns:p14="http://schemas.microsoft.com/office/powerpoint/2010/main" val="2415045456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Изображение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97998"/>
            <a:ext cx="9144000" cy="5860004"/>
          </a:xfrm>
          <a:prstGeom prst="rect">
            <a:avLst/>
          </a:prstGeom>
        </p:spPr>
      </p:pic>
      <p:sp>
        <p:nvSpPr>
          <p:cNvPr id="4" name="Текст 13"/>
          <p:cNvSpPr txBox="1">
            <a:spLocks/>
          </p:cNvSpPr>
          <p:nvPr/>
        </p:nvSpPr>
        <p:spPr>
          <a:xfrm>
            <a:off x="0" y="0"/>
            <a:ext cx="9144000" cy="966133"/>
          </a:xfrm>
          <a:prstGeom prst="rect">
            <a:avLst/>
          </a:prstGeom>
          <a:solidFill>
            <a:schemeClr val="accent6">
              <a:lumMod val="50000"/>
            </a:schemeClr>
          </a:solidFill>
        </p:spPr>
        <p:txBody>
          <a:bodyPr vert="horz" lIns="113212" tIns="56606" rIns="113212" bIns="56606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  <a:defRPr/>
            </a:pPr>
            <a:r>
              <a:rPr lang="ru-RU" sz="5000" b="1" dirty="0">
                <a:solidFill>
                  <a:schemeClr val="bg1"/>
                </a:solidFill>
                <a:latin typeface="Arial Black"/>
                <a:cs typeface="Arial Black"/>
              </a:rPr>
              <a:t>«</a:t>
            </a:r>
            <a:r>
              <a:rPr lang="ru-RU" sz="5000" b="1" dirty="0" err="1">
                <a:solidFill>
                  <a:schemeClr val="bg1"/>
                </a:solidFill>
                <a:latin typeface="Arial Black"/>
                <a:cs typeface="Arial Black"/>
              </a:rPr>
              <a:t>Агрософт:Весовая</a:t>
            </a:r>
            <a:r>
              <a:rPr lang="ru-RU" sz="5000" b="1" dirty="0">
                <a:solidFill>
                  <a:schemeClr val="bg1"/>
                </a:solidFill>
                <a:latin typeface="Arial Black"/>
                <a:cs typeface="Arial Black"/>
              </a:rPr>
              <a:t>»</a:t>
            </a:r>
            <a:endParaRPr lang="ru-RU" sz="5000" dirty="0">
              <a:solidFill>
                <a:schemeClr val="bg1"/>
              </a:solidFill>
              <a:latin typeface="Arial Black"/>
              <a:cs typeface="Arial Black"/>
            </a:endParaRPr>
          </a:p>
        </p:txBody>
      </p:sp>
    </p:spTree>
    <p:extLst>
      <p:ext uri="{BB962C8B-B14F-4D97-AF65-F5344CB8AC3E}">
        <p14:creationId xmlns:p14="http://schemas.microsoft.com/office/powerpoint/2010/main" val="1982765138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Изображение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1125991"/>
            <a:ext cx="9143741" cy="5732009"/>
          </a:xfrm>
          <a:prstGeom prst="rect">
            <a:avLst/>
          </a:prstGeom>
        </p:spPr>
      </p:pic>
      <p:sp>
        <p:nvSpPr>
          <p:cNvPr id="3" name="Текст 13"/>
          <p:cNvSpPr txBox="1">
            <a:spLocks/>
          </p:cNvSpPr>
          <p:nvPr/>
        </p:nvSpPr>
        <p:spPr>
          <a:xfrm>
            <a:off x="0" y="0"/>
            <a:ext cx="9144000" cy="966133"/>
          </a:xfrm>
          <a:prstGeom prst="rect">
            <a:avLst/>
          </a:prstGeom>
          <a:solidFill>
            <a:schemeClr val="accent6">
              <a:lumMod val="50000"/>
            </a:schemeClr>
          </a:solidFill>
        </p:spPr>
        <p:txBody>
          <a:bodyPr vert="horz" lIns="113212" tIns="56606" rIns="113212" bIns="56606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  <a:defRPr/>
            </a:pPr>
            <a:r>
              <a:rPr lang="ru-RU" sz="5000" b="1" dirty="0">
                <a:solidFill>
                  <a:schemeClr val="bg1"/>
                </a:solidFill>
                <a:latin typeface="Arial Black"/>
                <a:cs typeface="Arial Black"/>
              </a:rPr>
              <a:t>«</a:t>
            </a:r>
            <a:r>
              <a:rPr lang="ru-RU" sz="5000" b="1" dirty="0" err="1">
                <a:solidFill>
                  <a:schemeClr val="bg1"/>
                </a:solidFill>
                <a:latin typeface="Arial Black"/>
                <a:cs typeface="Arial Black"/>
              </a:rPr>
              <a:t>Агрософт:Весовая</a:t>
            </a:r>
            <a:r>
              <a:rPr lang="ru-RU" sz="5000" b="1" dirty="0">
                <a:solidFill>
                  <a:schemeClr val="bg1"/>
                </a:solidFill>
                <a:latin typeface="Arial Black"/>
                <a:cs typeface="Arial Black"/>
              </a:rPr>
              <a:t>»</a:t>
            </a:r>
            <a:endParaRPr lang="ru-RU" sz="5000" dirty="0">
              <a:solidFill>
                <a:schemeClr val="bg1"/>
              </a:solidFill>
              <a:latin typeface="Arial Black"/>
              <a:cs typeface="Arial Black"/>
            </a:endParaRPr>
          </a:p>
        </p:txBody>
      </p:sp>
    </p:spTree>
    <p:extLst>
      <p:ext uri="{BB962C8B-B14F-4D97-AF65-F5344CB8AC3E}">
        <p14:creationId xmlns:p14="http://schemas.microsoft.com/office/powerpoint/2010/main" val="1680697208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7089</TotalTime>
  <Words>237</Words>
  <Application>Microsoft Macintosh PowerPoint</Application>
  <PresentationFormat>Экран (4:3)</PresentationFormat>
  <Paragraphs>54</Paragraphs>
  <Slides>12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Agrosoft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Andrey Pyatin</dc:creator>
  <cp:lastModifiedBy>Andrey Pyatin</cp:lastModifiedBy>
  <cp:revision>36</cp:revision>
  <dcterms:created xsi:type="dcterms:W3CDTF">2016-05-16T07:58:30Z</dcterms:created>
  <dcterms:modified xsi:type="dcterms:W3CDTF">2016-05-23T05:41:54Z</dcterms:modified>
</cp:coreProperties>
</file>